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256" r:id="rId2"/>
    <p:sldId id="258" r:id="rId3"/>
    <p:sldId id="262" r:id="rId4"/>
    <p:sldId id="263" r:id="rId5"/>
    <p:sldId id="265" r:id="rId6"/>
    <p:sldId id="267" r:id="rId7"/>
    <p:sldId id="271" r:id="rId8"/>
    <p:sldId id="282" r:id="rId9"/>
    <p:sldId id="283" r:id="rId10"/>
    <p:sldId id="273" r:id="rId11"/>
    <p:sldId id="281" r:id="rId12"/>
    <p:sldId id="276" r:id="rId13"/>
    <p:sldId id="274" r:id="rId14"/>
    <p:sldId id="278" r:id="rId15"/>
    <p:sldId id="275" r:id="rId16"/>
    <p:sldId id="279" r:id="rId17"/>
    <p:sldId id="280" r:id="rId18"/>
    <p:sldId id="288" r:id="rId19"/>
    <p:sldId id="289" r:id="rId20"/>
    <p:sldId id="290" r:id="rId21"/>
    <p:sldId id="293" r:id="rId22"/>
    <p:sldId id="287" r:id="rId23"/>
    <p:sldId id="28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205" d="100"/>
          <a:sy n="205" d="100"/>
        </p:scale>
        <p:origin x="-2536"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C67A7E-48C0-4D15-AC20-C11BADFFE6DF}" type="datetimeFigureOut">
              <a:rPr lang="en-US" smtClean="0"/>
              <a:pPr/>
              <a:t>8/30/12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992588-ECC8-4D28-88CF-5EB65F97089F}" type="slidenum">
              <a:rPr lang="en-US" smtClean="0"/>
              <a:pPr/>
              <a:t>‹#›</a:t>
            </a:fld>
            <a:endParaRPr lang="en-US"/>
          </a:p>
        </p:txBody>
      </p:sp>
    </p:spTree>
    <p:extLst>
      <p:ext uri="{BB962C8B-B14F-4D97-AF65-F5344CB8AC3E}">
        <p14:creationId xmlns:p14="http://schemas.microsoft.com/office/powerpoint/2010/main" val="4114872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79F3A54-6197-4CBC-A9D7-5BE61EDF1A82}" type="slidenum">
              <a:rPr lang="en-GB" smtClean="0"/>
              <a:pPr/>
              <a:t>8</a:t>
            </a:fld>
            <a:endParaRPr lang="en-GB"/>
          </a:p>
        </p:txBody>
      </p:sp>
    </p:spTree>
    <p:extLst>
      <p:ext uri="{BB962C8B-B14F-4D97-AF65-F5344CB8AC3E}">
        <p14:creationId xmlns:p14="http://schemas.microsoft.com/office/powerpoint/2010/main" val="2141461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-program officer networks</a:t>
            </a:r>
            <a:endParaRPr lang="en-US" dirty="0"/>
          </a:p>
        </p:txBody>
      </p:sp>
      <p:sp>
        <p:nvSpPr>
          <p:cNvPr id="4" name="Slide Number Placeholder 3"/>
          <p:cNvSpPr>
            <a:spLocks noGrp="1"/>
          </p:cNvSpPr>
          <p:nvPr>
            <p:ph type="sldNum" sz="quarter" idx="10"/>
          </p:nvPr>
        </p:nvSpPr>
        <p:spPr/>
        <p:txBody>
          <a:bodyPr/>
          <a:lstStyle/>
          <a:p>
            <a:fld id="{04992588-ECC8-4D28-88CF-5EB65F97089F}" type="slidenum">
              <a:rPr lang="en-US" smtClean="0"/>
              <a:pPr/>
              <a:t>13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Algeria, </a:t>
            </a:r>
            <a:r>
              <a:rPr lang="en-US" dirty="0" err="1" smtClean="0"/>
              <a:t>argentina</a:t>
            </a:r>
            <a:r>
              <a:rPr lang="en-US" dirty="0" smtClean="0"/>
              <a:t>,</a:t>
            </a:r>
            <a:r>
              <a:rPr lang="en-US" baseline="0" dirty="0" smtClean="0"/>
              <a:t> </a:t>
            </a:r>
            <a:r>
              <a:rPr lang="en-US" baseline="0" dirty="0" err="1" smtClean="0"/>
              <a:t>burkina</a:t>
            </a:r>
            <a:r>
              <a:rPr lang="en-US" baseline="0" dirty="0" smtClean="0"/>
              <a:t> </a:t>
            </a:r>
            <a:r>
              <a:rPr lang="en-US" baseline="0" dirty="0" err="1" smtClean="0"/>
              <a:t>faso</a:t>
            </a:r>
            <a:r>
              <a:rPr lang="en-US" baseline="0" dirty="0" smtClean="0"/>
              <a:t>, </a:t>
            </a:r>
            <a:r>
              <a:rPr lang="en-US" baseline="0" dirty="0" err="1" smtClean="0"/>
              <a:t>finland</a:t>
            </a:r>
            <a:r>
              <a:rPr lang="en-US" baseline="0" dirty="0" smtClean="0"/>
              <a:t>, </a:t>
            </a:r>
            <a:r>
              <a:rPr lang="en-US" baseline="0" dirty="0" err="1" smtClean="0"/>
              <a:t>ecuador</a:t>
            </a:r>
            <a:r>
              <a:rPr lang="en-US" baseline="0" dirty="0" smtClean="0"/>
              <a:t>, </a:t>
            </a:r>
            <a:r>
              <a:rPr lang="en-US" baseline="0" dirty="0" err="1" smtClean="0"/>
              <a:t>coasta</a:t>
            </a:r>
            <a:r>
              <a:rPr lang="en-US" baseline="0" dirty="0" smtClean="0"/>
              <a:t> </a:t>
            </a:r>
            <a:r>
              <a:rPr lang="en-US" baseline="0" dirty="0" err="1" smtClean="0"/>
              <a:t>rica</a:t>
            </a:r>
            <a:r>
              <a:rPr lang="en-US" baseline="0" dirty="0" smtClean="0"/>
              <a:t>, </a:t>
            </a:r>
            <a:r>
              <a:rPr lang="en-US" baseline="0" dirty="0" err="1" smtClean="0"/>
              <a:t>chile</a:t>
            </a:r>
            <a:r>
              <a:rPr lang="en-US" baseline="0" dirty="0" smtClean="0"/>
              <a:t>, </a:t>
            </a:r>
            <a:r>
              <a:rPr lang="en-US" baseline="0" dirty="0" err="1" smtClean="0"/>
              <a:t>denmark</a:t>
            </a:r>
            <a:r>
              <a:rPr lang="en-US" baseline="0" dirty="0" smtClean="0"/>
              <a:t>, </a:t>
            </a:r>
            <a:r>
              <a:rPr lang="en-US" baseline="0" dirty="0" err="1" smtClean="0"/>
              <a:t>senegal</a:t>
            </a:r>
            <a:r>
              <a:rPr lang="en-US" baseline="0" dirty="0" smtClean="0"/>
              <a:t>, </a:t>
            </a:r>
            <a:r>
              <a:rPr lang="en-US" baseline="0" dirty="0" err="1" smtClean="0"/>
              <a:t>thailand</a:t>
            </a:r>
            <a:r>
              <a:rPr lang="en-US" baseline="0" dirty="0" smtClean="0"/>
              <a:t>, </a:t>
            </a:r>
            <a:r>
              <a:rPr lang="en-US" baseline="0" dirty="0" err="1" smtClean="0"/>
              <a:t>vietnam</a:t>
            </a:r>
            <a:r>
              <a:rPr lang="en-US" baseline="0" dirty="0" smtClean="0"/>
              <a:t>, etc </a:t>
            </a:r>
            <a:r>
              <a:rPr lang="en-US" baseline="0" dirty="0" err="1" smtClean="0"/>
              <a:t>etc</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04992588-ECC8-4D28-88CF-5EB65F97089F}" type="slidenum">
              <a:rPr lang="en-US" smtClean="0"/>
              <a:pPr/>
              <a:t>15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Through International Polar Year (IPY) and other initiatives, momentum and resources have been built up over the past several years, it is time to use this momentum and progress to the next level.</a:t>
            </a:r>
          </a:p>
          <a:p>
            <a:endParaRPr lang="en-GB" dirty="0"/>
          </a:p>
        </p:txBody>
      </p:sp>
      <p:sp>
        <p:nvSpPr>
          <p:cNvPr id="4" name="Slide Number Placeholder 3"/>
          <p:cNvSpPr>
            <a:spLocks noGrp="1"/>
          </p:cNvSpPr>
          <p:nvPr>
            <p:ph type="sldNum" sz="quarter" idx="10"/>
          </p:nvPr>
        </p:nvSpPr>
        <p:spPr/>
        <p:txBody>
          <a:bodyPr/>
          <a:lstStyle/>
          <a:p>
            <a:fld id="{C79F3A54-6197-4CBC-A9D7-5BE61EDF1A82}" type="slidenum">
              <a:rPr lang="en-GB" smtClean="0"/>
              <a:pPr/>
              <a:t>19</a:t>
            </a:fld>
            <a:endParaRPr lang="en-GB" dirty="0"/>
          </a:p>
        </p:txBody>
      </p:sp>
    </p:spTree>
    <p:extLst>
      <p:ext uri="{BB962C8B-B14F-4D97-AF65-F5344CB8AC3E}">
        <p14:creationId xmlns:p14="http://schemas.microsoft.com/office/powerpoint/2010/main" val="437012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E3C99B-1639-4CFD-9417-6AB0B5609964}" type="datetimeFigureOut">
              <a:rPr lang="en-US" smtClean="0"/>
              <a:pPr/>
              <a:t>8/30/12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1834F-6DDC-4A5C-8186-DF88AF0E6DE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E3C99B-1639-4CFD-9417-6AB0B5609964}" type="datetimeFigureOut">
              <a:rPr lang="en-US" smtClean="0"/>
              <a:pPr/>
              <a:t>8/30/12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1834F-6DDC-4A5C-8186-DF88AF0E6D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E3C99B-1639-4CFD-9417-6AB0B5609964}" type="datetimeFigureOut">
              <a:rPr lang="en-US" smtClean="0"/>
              <a:pPr/>
              <a:t>8/30/12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1834F-6DDC-4A5C-8186-DF88AF0E6D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E3C99B-1639-4CFD-9417-6AB0B5609964}" type="datetimeFigureOut">
              <a:rPr lang="en-US" smtClean="0"/>
              <a:pPr/>
              <a:t>8/30/12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1834F-6DDC-4A5C-8186-DF88AF0E6DE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E3C99B-1639-4CFD-9417-6AB0B5609964}" type="datetimeFigureOut">
              <a:rPr lang="en-US" smtClean="0"/>
              <a:pPr/>
              <a:t>8/30/12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1834F-6DDC-4A5C-8186-DF88AF0E6DE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E3C99B-1639-4CFD-9417-6AB0B5609964}" type="datetimeFigureOut">
              <a:rPr lang="en-US" smtClean="0"/>
              <a:pPr/>
              <a:t>8/30/12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71834F-6DDC-4A5C-8186-DF88AF0E6DE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E3C99B-1639-4CFD-9417-6AB0B5609964}" type="datetimeFigureOut">
              <a:rPr lang="en-US" smtClean="0"/>
              <a:pPr/>
              <a:t>8/30/12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71834F-6DDC-4A5C-8186-DF88AF0E6DE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E3C99B-1639-4CFD-9417-6AB0B5609964}" type="datetimeFigureOut">
              <a:rPr lang="en-US" smtClean="0"/>
              <a:pPr/>
              <a:t>8/30/12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71834F-6DDC-4A5C-8186-DF88AF0E6DE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E3C99B-1639-4CFD-9417-6AB0B5609964}" type="datetimeFigureOut">
              <a:rPr lang="en-US" smtClean="0"/>
              <a:pPr/>
              <a:t>8/30/12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71834F-6DDC-4A5C-8186-DF88AF0E6DE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3C99B-1639-4CFD-9417-6AB0B5609964}" type="datetimeFigureOut">
              <a:rPr lang="en-US" smtClean="0"/>
              <a:pPr/>
              <a:t>8/30/12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71834F-6DDC-4A5C-8186-DF88AF0E6DE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3C99B-1639-4CFD-9417-6AB0B5609964}" type="datetimeFigureOut">
              <a:rPr lang="en-US" smtClean="0"/>
              <a:pPr/>
              <a:t>8/30/12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71834F-6DDC-4A5C-8186-DF88AF0E6DE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E3C99B-1639-4CFD-9417-6AB0B5609964}" type="datetimeFigureOut">
              <a:rPr lang="en-US" smtClean="0"/>
              <a:pPr/>
              <a:t>8/30/12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71834F-6DDC-4A5C-8186-DF88AF0E6DE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muhle@nsf.gov" TargetMode="External"/></Relationships>
</file>

<file path=ppt/slides/_rels/slide3.xml.rels><?xml version="1.0" encoding="UTF-8" standalone="yes"?>
<Relationships xmlns="http://schemas.openxmlformats.org/package/2006/relationships"><Relationship Id="rId11" Type="http://schemas.openxmlformats.org/officeDocument/2006/relationships/image" Target="../media/image12.png"/><Relationship Id="rId12" Type="http://schemas.openxmlformats.org/officeDocument/2006/relationships/image" Target="../media/image13.jpeg"/><Relationship Id="rId13" Type="http://schemas.openxmlformats.org/officeDocument/2006/relationships/image" Target="../media/image14.jpeg"/><Relationship Id="rId14" Type="http://schemas.openxmlformats.org/officeDocument/2006/relationships/image" Target="../media/image15.jpeg"/><Relationship Id="rId1" Type="http://schemas.openxmlformats.org/officeDocument/2006/relationships/slideLayout" Target="../slideLayouts/slideLayout4.xml"/><Relationship Id="rId2" Type="http://schemas.openxmlformats.org/officeDocument/2006/relationships/image" Target="../media/image3.png"/><Relationship Id="rId3" Type="http://schemas.openxmlformats.org/officeDocument/2006/relationships/image" Target="../media/image4.gif"/><Relationship Id="rId4" Type="http://schemas.openxmlformats.org/officeDocument/2006/relationships/image" Target="../media/image5.jpeg"/><Relationship Id="rId5" Type="http://schemas.openxmlformats.org/officeDocument/2006/relationships/image" Target="../media/image6.gif"/><Relationship Id="rId6" Type="http://schemas.openxmlformats.org/officeDocument/2006/relationships/image" Target="../media/image7.jpeg"/><Relationship Id="rId7" Type="http://schemas.openxmlformats.org/officeDocument/2006/relationships/image" Target="../media/image8.gif"/><Relationship Id="rId8" Type="http://schemas.openxmlformats.org/officeDocument/2006/relationships/image" Target="../media/image9.jpeg"/><Relationship Id="rId9" Type="http://schemas.openxmlformats.org/officeDocument/2006/relationships/image" Target="../media/image10.jpeg"/><Relationship Id="rId10" Type="http://schemas.openxmlformats.org/officeDocument/2006/relationships/image" Target="../media/image1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1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438400"/>
            <a:ext cx="8763000" cy="2057400"/>
          </a:xfrm>
        </p:spPr>
        <p:txBody>
          <a:bodyPr>
            <a:normAutofit fontScale="92500" lnSpcReduction="10000"/>
          </a:bodyPr>
          <a:lstStyle/>
          <a:p>
            <a:r>
              <a:rPr lang="en-US" sz="3600" b="1" dirty="0"/>
              <a:t>Belmont Forum International Opportunities Fund:  Helping to Catalyze International Collaboration for Global Change Research for </a:t>
            </a:r>
            <a:r>
              <a:rPr lang="en-US" sz="3600" b="1" dirty="0" smtClean="0"/>
              <a:t>Sustainability</a:t>
            </a:r>
            <a:endParaRPr lang="en-US" sz="3600" b="1" dirty="0">
              <a:solidFill>
                <a:schemeClr val="tx1"/>
              </a:solidFill>
            </a:endParaRPr>
          </a:p>
        </p:txBody>
      </p:sp>
      <p:pic>
        <p:nvPicPr>
          <p:cNvPr id="5" name="Picture 4" descr="belmont forum logo.JPG"/>
          <p:cNvPicPr>
            <a:picLocks noChangeAspect="1"/>
          </p:cNvPicPr>
          <p:nvPr/>
        </p:nvPicPr>
        <p:blipFill>
          <a:blip r:embed="rId2" cstate="print"/>
          <a:stretch>
            <a:fillRect/>
          </a:stretch>
        </p:blipFill>
        <p:spPr>
          <a:xfrm>
            <a:off x="1143000" y="228600"/>
            <a:ext cx="6872563" cy="1981200"/>
          </a:xfrm>
          <a:prstGeom prst="rect">
            <a:avLst/>
          </a:prstGeom>
        </p:spPr>
      </p:pic>
      <p:sp>
        <p:nvSpPr>
          <p:cNvPr id="6" name="Subtitle 2"/>
          <p:cNvSpPr txBox="1">
            <a:spLocks/>
          </p:cNvSpPr>
          <p:nvPr/>
        </p:nvSpPr>
        <p:spPr>
          <a:xfrm>
            <a:off x="228600" y="4648200"/>
            <a:ext cx="8686800" cy="2133600"/>
          </a:xfrm>
          <a:prstGeom prst="rect">
            <a:avLst/>
          </a:prstGeom>
        </p:spPr>
        <p:txBody>
          <a:bodyPr vert="horz" lIns="91440" tIns="45720" rIns="91440" bIns="45720" rtlCol="0">
            <a:normAutofit/>
          </a:bodyPr>
          <a:lstStyle/>
          <a:p>
            <a:pPr algn="ctr">
              <a:spcBef>
                <a:spcPct val="20000"/>
              </a:spcBef>
              <a:defRPr/>
            </a:pPr>
            <a:r>
              <a:rPr kumimoji="0" lang="en-US" sz="3200" i="0" u="none" strike="noStrike" kern="1200" cap="none" spc="0" normalizeH="0" baseline="0" noProof="0" dirty="0" smtClean="0">
                <a:ln>
                  <a:noFill/>
                </a:ln>
                <a:solidFill>
                  <a:schemeClr val="tx1"/>
                </a:solidFill>
                <a:effectLst/>
                <a:uLnTx/>
                <a:uFillTx/>
                <a:latin typeface="+mn-lt"/>
                <a:ea typeface="+mn-ea"/>
                <a:cs typeface="+mn-cs"/>
              </a:rPr>
              <a:t>Maria Uhle</a:t>
            </a:r>
            <a:r>
              <a:rPr kumimoji="0" lang="en-US" sz="3200" i="0" u="none" strike="noStrike" kern="1200" cap="none" spc="0" normalizeH="0" baseline="30000" noProof="0" dirty="0" smtClean="0">
                <a:ln>
                  <a:noFill/>
                </a:ln>
                <a:solidFill>
                  <a:schemeClr val="tx1"/>
                </a:solidFill>
                <a:effectLst/>
                <a:uLnTx/>
                <a:uFillTx/>
                <a:latin typeface="+mn-lt"/>
                <a:ea typeface="+mn-ea"/>
                <a:cs typeface="+mn-cs"/>
              </a:rPr>
              <a:t>1</a:t>
            </a:r>
            <a:r>
              <a:rPr lang="en-US" sz="3200" dirty="0" smtClean="0"/>
              <a:t> &amp; </a:t>
            </a:r>
            <a:r>
              <a:rPr lang="en-US" sz="3200" dirty="0"/>
              <a:t>Erika von </a:t>
            </a:r>
            <a:r>
              <a:rPr lang="en-US" sz="3200" dirty="0" smtClean="0"/>
              <a:t>Schneidemesser</a:t>
            </a:r>
            <a:r>
              <a:rPr lang="en-US" sz="3200" baseline="30000" dirty="0" smtClean="0"/>
              <a:t>2</a:t>
            </a:r>
          </a:p>
          <a:p>
            <a:pPr algn="ctr">
              <a:spcBef>
                <a:spcPct val="20000"/>
              </a:spcBef>
              <a:defRPr/>
            </a:pPr>
            <a:endParaRPr lang="en-US" sz="3200" baseline="30000" dirty="0"/>
          </a:p>
          <a:p>
            <a:pPr lvl="0" algn="ctr">
              <a:spcBef>
                <a:spcPct val="20000"/>
              </a:spcBef>
              <a:defRPr/>
            </a:pPr>
            <a:r>
              <a:rPr lang="en-US" sz="3200" dirty="0" smtClean="0"/>
              <a:t> </a:t>
            </a:r>
            <a:r>
              <a:rPr lang="en-US" sz="2600" baseline="30000" dirty="0"/>
              <a:t>1</a:t>
            </a:r>
            <a:r>
              <a:rPr lang="en-US" sz="2600" dirty="0" smtClean="0"/>
              <a:t>National Science Foundation Directorate for Geosciences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600" baseline="30000" dirty="0"/>
              <a:t>2</a:t>
            </a:r>
            <a:r>
              <a:rPr lang="en-US" sz="2600" dirty="0" smtClean="0"/>
              <a:t>AAAS Science &amp; Technology Policy Fellow</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IOF Details </a:t>
            </a:r>
            <a:br>
              <a:rPr lang="en-US" dirty="0" smtClean="0"/>
            </a:br>
            <a:r>
              <a:rPr lang="en-US" dirty="0" smtClean="0"/>
              <a:t>(&amp; why BF is different)</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Involvement of the global South</a:t>
            </a:r>
          </a:p>
          <a:p>
            <a:pPr lvl="1"/>
            <a:r>
              <a:rPr lang="en-US" dirty="0" smtClean="0"/>
              <a:t>Requirement of a minimum of 3 BF/G8 countries</a:t>
            </a:r>
          </a:p>
          <a:p>
            <a:r>
              <a:rPr lang="en-US" dirty="0" smtClean="0"/>
              <a:t>Interdisciplinary  </a:t>
            </a:r>
          </a:p>
          <a:p>
            <a:pPr lvl="1"/>
            <a:r>
              <a:rPr lang="en-US" dirty="0" smtClean="0"/>
              <a:t>Natural &amp; Social sciences!</a:t>
            </a:r>
          </a:p>
          <a:p>
            <a:r>
              <a:rPr lang="en-US" dirty="0" smtClean="0"/>
              <a:t>Clear links to research users</a:t>
            </a:r>
          </a:p>
          <a:p>
            <a:pPr lvl="1"/>
            <a:r>
              <a:rPr lang="en-US" dirty="0" smtClean="0"/>
              <a:t>Policy makers, regulators, NGOs, communities, industry</a:t>
            </a:r>
          </a:p>
          <a:p>
            <a:r>
              <a:rPr lang="en-US" dirty="0" smtClean="0"/>
              <a:t>Address the Belmont Challenge</a:t>
            </a:r>
          </a:p>
          <a:p>
            <a:pPr lvl="1"/>
            <a:r>
              <a:rPr lang="en-US" dirty="0" err="1" smtClean="0"/>
              <a:t>Societally</a:t>
            </a:r>
            <a:r>
              <a:rPr lang="en-US" dirty="0" smtClean="0"/>
              <a:t> relevant global environmental change challenges</a:t>
            </a:r>
          </a:p>
          <a:p>
            <a:r>
              <a:rPr lang="en-US" dirty="0" smtClean="0"/>
              <a:t>New partnerships</a:t>
            </a:r>
          </a:p>
          <a:p>
            <a:r>
              <a:rPr lang="en-US" dirty="0" smtClean="0"/>
              <a:t>Some support for capacity building</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Mechanism</a:t>
            </a:r>
            <a:endParaRPr lang="en-US" dirty="0"/>
          </a:p>
        </p:txBody>
      </p:sp>
      <p:sp>
        <p:nvSpPr>
          <p:cNvPr id="3" name="Content Placeholder 2"/>
          <p:cNvSpPr>
            <a:spLocks noGrp="1"/>
          </p:cNvSpPr>
          <p:nvPr>
            <p:ph idx="1"/>
          </p:nvPr>
        </p:nvSpPr>
        <p:spPr>
          <a:xfrm>
            <a:off x="457200" y="1600200"/>
            <a:ext cx="8229600" cy="4876800"/>
          </a:xfrm>
        </p:spPr>
        <p:txBody>
          <a:bodyPr>
            <a:normAutofit fontScale="92500" lnSpcReduction="10000"/>
          </a:bodyPr>
          <a:lstStyle/>
          <a:p>
            <a:r>
              <a:rPr lang="en-US" dirty="0" smtClean="0"/>
              <a:t>Seemingly a ‘common pot’ of funding</a:t>
            </a:r>
          </a:p>
          <a:p>
            <a:r>
              <a:rPr lang="en-US" dirty="0" smtClean="0"/>
              <a:t>No money crosses borders</a:t>
            </a:r>
          </a:p>
          <a:p>
            <a:r>
              <a:rPr lang="en-US" dirty="0" smtClean="0"/>
              <a:t>One review process</a:t>
            </a:r>
          </a:p>
          <a:p>
            <a:r>
              <a:rPr lang="en-US" dirty="0" smtClean="0"/>
              <a:t>Eligibilities are determined by each country for their own PIs</a:t>
            </a:r>
          </a:p>
          <a:p>
            <a:r>
              <a:rPr lang="en-US" dirty="0" smtClean="0"/>
              <a:t>No limit to participants outside of BF/G8 who can provide their own funds</a:t>
            </a:r>
          </a:p>
          <a:p>
            <a:r>
              <a:rPr lang="en-US" dirty="0" smtClean="0"/>
              <a:t>Each theme has a lead project office</a:t>
            </a:r>
          </a:p>
          <a:p>
            <a:pPr lvl="1"/>
            <a:r>
              <a:rPr lang="en-US" dirty="0" smtClean="0"/>
              <a:t>NSF (USA) – Freshwater Security</a:t>
            </a:r>
          </a:p>
          <a:p>
            <a:pPr lvl="1"/>
            <a:r>
              <a:rPr lang="en-US" dirty="0" smtClean="0"/>
              <a:t>NERC (UK) – Coastal Vulnerability</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Matching</a:t>
            </a:r>
            <a:endParaRPr lang="en-US" dirty="0"/>
          </a:p>
        </p:txBody>
      </p:sp>
      <p:sp>
        <p:nvSpPr>
          <p:cNvPr id="3" name="Content Placeholder 2"/>
          <p:cNvSpPr>
            <a:spLocks noGrp="1"/>
          </p:cNvSpPr>
          <p:nvPr>
            <p:ph idx="1"/>
          </p:nvPr>
        </p:nvSpPr>
        <p:spPr/>
        <p:txBody>
          <a:bodyPr/>
          <a:lstStyle/>
          <a:p>
            <a:endParaRPr lang="en-US"/>
          </a:p>
        </p:txBody>
      </p:sp>
      <p:pic>
        <p:nvPicPr>
          <p:cNvPr id="28674" name="Picture 2"/>
          <p:cNvPicPr>
            <a:picLocks noChangeAspect="1" noChangeArrowheads="1"/>
          </p:cNvPicPr>
          <p:nvPr/>
        </p:nvPicPr>
        <p:blipFill>
          <a:blip r:embed="rId2" cstate="print"/>
          <a:srcRect l="19209" t="12987" r="18895" b="6493"/>
          <a:stretch>
            <a:fillRect/>
          </a:stretch>
        </p:blipFill>
        <p:spPr bwMode="auto">
          <a:xfrm>
            <a:off x="914400" y="1524000"/>
            <a:ext cx="7239000" cy="515882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Information Dissemination</a:t>
            </a:r>
            <a:endParaRPr lang="en-US" dirty="0"/>
          </a:p>
        </p:txBody>
      </p:sp>
      <p:sp>
        <p:nvSpPr>
          <p:cNvPr id="3" name="Content Placeholder 2"/>
          <p:cNvSpPr>
            <a:spLocks noGrp="1"/>
          </p:cNvSpPr>
          <p:nvPr>
            <p:ph idx="1"/>
          </p:nvPr>
        </p:nvSpPr>
        <p:spPr/>
        <p:txBody>
          <a:bodyPr/>
          <a:lstStyle/>
          <a:p>
            <a:endParaRPr lang="en-US" dirty="0"/>
          </a:p>
        </p:txBody>
      </p:sp>
      <p:pic>
        <p:nvPicPr>
          <p:cNvPr id="27651" name="Picture 3"/>
          <p:cNvPicPr>
            <a:picLocks noChangeAspect="1" noChangeArrowheads="1"/>
          </p:cNvPicPr>
          <p:nvPr/>
        </p:nvPicPr>
        <p:blipFill>
          <a:blip r:embed="rId3" cstate="print"/>
          <a:srcRect l="18605" t="12736" r="19380"/>
          <a:stretch>
            <a:fillRect/>
          </a:stretch>
        </p:blipFill>
        <p:spPr bwMode="auto">
          <a:xfrm>
            <a:off x="76200" y="838200"/>
            <a:ext cx="6096000" cy="4699132"/>
          </a:xfrm>
          <a:prstGeom prst="rect">
            <a:avLst/>
          </a:prstGeom>
          <a:noFill/>
          <a:ln w="9525">
            <a:noFill/>
            <a:miter lim="800000"/>
            <a:headEnd/>
            <a:tailEnd/>
          </a:ln>
        </p:spPr>
      </p:pic>
      <p:pic>
        <p:nvPicPr>
          <p:cNvPr id="27650" name="Picture 2"/>
          <p:cNvPicPr>
            <a:picLocks noChangeAspect="1" noChangeArrowheads="1"/>
          </p:cNvPicPr>
          <p:nvPr/>
        </p:nvPicPr>
        <p:blipFill>
          <a:blip r:embed="rId4" cstate="print"/>
          <a:srcRect/>
          <a:stretch>
            <a:fillRect/>
          </a:stretch>
        </p:blipFill>
        <p:spPr bwMode="auto">
          <a:xfrm>
            <a:off x="4397925" y="3258165"/>
            <a:ext cx="4593675" cy="3447435"/>
          </a:xfrm>
          <a:prstGeom prst="rect">
            <a:avLst/>
          </a:prstGeom>
          <a:noFill/>
          <a:ln w="9525">
            <a:solidFill>
              <a:schemeClr val="bg1"/>
            </a:solidFill>
            <a:miter lim="800000"/>
            <a:headEnd/>
            <a:tailEnd/>
          </a:ln>
        </p:spPr>
      </p:pic>
      <p:pic>
        <p:nvPicPr>
          <p:cNvPr id="27652" name="Picture 4"/>
          <p:cNvPicPr>
            <a:picLocks noChangeAspect="1" noChangeArrowheads="1"/>
          </p:cNvPicPr>
          <p:nvPr/>
        </p:nvPicPr>
        <p:blipFill>
          <a:blip r:embed="rId5" cstate="print"/>
          <a:srcRect l="30040" t="14430" r="30435"/>
          <a:stretch>
            <a:fillRect/>
          </a:stretch>
        </p:blipFill>
        <p:spPr bwMode="auto">
          <a:xfrm>
            <a:off x="457200" y="4598713"/>
            <a:ext cx="3810000" cy="4518573"/>
          </a:xfrm>
          <a:prstGeom prst="rect">
            <a:avLst/>
          </a:prstGeom>
          <a:noFill/>
          <a:ln w="9525">
            <a:solidFill>
              <a:schemeClr val="bg1"/>
            </a:solidFill>
            <a:miter lim="800000"/>
            <a:headEnd/>
            <a:tailEnd/>
          </a:ln>
        </p:spPr>
      </p:pic>
      <p:pic>
        <p:nvPicPr>
          <p:cNvPr id="21506" name="Picture 2" descr="http://www.egyptindependent.com/sites/default/files/imagecache/highslide_full/photo/2012/06/06/54605/rio20_logo.jpg.crop_display.jpg"/>
          <p:cNvPicPr>
            <a:picLocks noChangeAspect="1" noChangeArrowheads="1"/>
          </p:cNvPicPr>
          <p:nvPr/>
        </p:nvPicPr>
        <p:blipFill>
          <a:blip r:embed="rId6" cstate="print"/>
          <a:srcRect/>
          <a:stretch>
            <a:fillRect/>
          </a:stretch>
        </p:blipFill>
        <p:spPr bwMode="auto">
          <a:xfrm>
            <a:off x="6629400" y="1676400"/>
            <a:ext cx="1688523" cy="123825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a:t>
            </a:r>
            <a:endParaRPr lang="en-US" dirty="0"/>
          </a:p>
        </p:txBody>
      </p:sp>
      <p:sp>
        <p:nvSpPr>
          <p:cNvPr id="3" name="Content Placeholder 2"/>
          <p:cNvSpPr>
            <a:spLocks noGrp="1"/>
          </p:cNvSpPr>
          <p:nvPr>
            <p:ph idx="1"/>
          </p:nvPr>
        </p:nvSpPr>
        <p:spPr>
          <a:xfrm>
            <a:off x="457200" y="1371600"/>
            <a:ext cx="8229600" cy="5105400"/>
          </a:xfrm>
        </p:spPr>
        <p:txBody>
          <a:bodyPr>
            <a:normAutofit fontScale="85000" lnSpcReduction="20000"/>
          </a:bodyPr>
          <a:lstStyle/>
          <a:p>
            <a:r>
              <a:rPr lang="en-US" dirty="0" smtClean="0"/>
              <a:t>October 2011 – Scoping workshops</a:t>
            </a:r>
          </a:p>
          <a:p>
            <a:r>
              <a:rPr lang="en-US" dirty="0" smtClean="0"/>
              <a:t>January 2012 – Principals meeting, official approval of IOF</a:t>
            </a:r>
          </a:p>
          <a:p>
            <a:r>
              <a:rPr lang="en-US" dirty="0" smtClean="0"/>
              <a:t>March 2012 – ‘Launch’ of IOF, signing of </a:t>
            </a:r>
            <a:r>
              <a:rPr lang="en-US" dirty="0" err="1" smtClean="0"/>
              <a:t>MoU</a:t>
            </a:r>
            <a:r>
              <a:rPr lang="en-US" dirty="0" smtClean="0"/>
              <a:t>, call opens</a:t>
            </a:r>
          </a:p>
          <a:p>
            <a:r>
              <a:rPr lang="en-US" dirty="0" smtClean="0"/>
              <a:t>July 20 2012 – pre-proposals due</a:t>
            </a:r>
          </a:p>
          <a:p>
            <a:r>
              <a:rPr lang="en-US" dirty="0" smtClean="0"/>
              <a:t>September 2012 – pre-proposal panel review &amp; shortly thereafter notification of invite to full proposal status</a:t>
            </a:r>
          </a:p>
          <a:p>
            <a:r>
              <a:rPr lang="en-US" dirty="0" smtClean="0"/>
              <a:t>December 2012 - Full proposals due</a:t>
            </a:r>
          </a:p>
          <a:p>
            <a:r>
              <a:rPr lang="en-US" dirty="0" smtClean="0"/>
              <a:t>March 2013 – full proposal panel review</a:t>
            </a:r>
          </a:p>
          <a:p>
            <a:r>
              <a:rPr lang="en-US" dirty="0" smtClean="0"/>
              <a:t>August - December 2013 – projects start (2-3 year projects)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IOF Stats</a:t>
            </a:r>
            <a:endParaRPr lang="en-US" dirty="0"/>
          </a:p>
        </p:txBody>
      </p:sp>
      <p:sp>
        <p:nvSpPr>
          <p:cNvPr id="3" name="Content Placeholder 2"/>
          <p:cNvSpPr>
            <a:spLocks noGrp="1"/>
          </p:cNvSpPr>
          <p:nvPr>
            <p:ph idx="1"/>
          </p:nvPr>
        </p:nvSpPr>
        <p:spPr/>
        <p:txBody>
          <a:bodyPr/>
          <a:lstStyle/>
          <a:p>
            <a:r>
              <a:rPr lang="en-US" dirty="0" smtClean="0"/>
              <a:t>137 pre-proposals received</a:t>
            </a:r>
          </a:p>
          <a:p>
            <a:pPr lvl="1"/>
            <a:r>
              <a:rPr lang="en-US" dirty="0" smtClean="0"/>
              <a:t>76 Freshwater</a:t>
            </a:r>
          </a:p>
          <a:p>
            <a:pPr lvl="1"/>
            <a:r>
              <a:rPr lang="en-US" dirty="0" smtClean="0"/>
              <a:t>61 Coastal Vulnerability</a:t>
            </a:r>
          </a:p>
          <a:p>
            <a:r>
              <a:rPr lang="en-US" dirty="0" smtClean="0"/>
              <a:t>1106 individual PIs</a:t>
            </a:r>
          </a:p>
          <a:p>
            <a:r>
              <a:rPr lang="en-US" dirty="0" smtClean="0"/>
              <a:t>37 countries (only 11 Belmont Forum/ G8HORCs countries)</a:t>
            </a:r>
          </a:p>
          <a:p>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Forward</a:t>
            </a:r>
            <a:endParaRPr lang="en-US" dirty="0"/>
          </a:p>
        </p:txBody>
      </p:sp>
      <p:sp>
        <p:nvSpPr>
          <p:cNvPr id="3" name="Content Placeholder 2"/>
          <p:cNvSpPr>
            <a:spLocks noGrp="1"/>
          </p:cNvSpPr>
          <p:nvPr>
            <p:ph idx="1"/>
          </p:nvPr>
        </p:nvSpPr>
        <p:spPr/>
        <p:txBody>
          <a:bodyPr/>
          <a:lstStyle/>
          <a:p>
            <a:r>
              <a:rPr lang="en-US" dirty="0" smtClean="0"/>
              <a:t>The next IOF themes!</a:t>
            </a:r>
          </a:p>
          <a:p>
            <a:r>
              <a:rPr lang="en-US" dirty="0" smtClean="0"/>
              <a:t>Options for participation for non-Belmont Forum countries</a:t>
            </a:r>
          </a:p>
          <a:p>
            <a:endParaRPr lang="en-US" dirty="0" smtClean="0"/>
          </a:p>
          <a:p>
            <a:endParaRPr lang="en-US" dirty="0"/>
          </a:p>
          <a:p>
            <a:pPr marL="0" indent="0" algn="ctr">
              <a:buNone/>
            </a:pPr>
            <a:r>
              <a:rPr lang="en-US" b="1" dirty="0" smtClean="0">
                <a:solidFill>
                  <a:srgbClr val="FF0000"/>
                </a:solidFill>
              </a:rPr>
              <a:t>How can GEO GEOSS get involved?</a:t>
            </a:r>
            <a:endParaRPr lang="en-US" b="1"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Next Potential IOFs</a:t>
            </a:r>
            <a:endParaRPr lang="en-US" dirty="0"/>
          </a:p>
        </p:txBody>
      </p:sp>
      <p:sp>
        <p:nvSpPr>
          <p:cNvPr id="5" name="Content Placeholder 2"/>
          <p:cNvSpPr txBox="1">
            <a:spLocks/>
          </p:cNvSpPr>
          <p:nvPr/>
        </p:nvSpPr>
        <p:spPr>
          <a:xfrm>
            <a:off x="609600" y="1752600"/>
            <a:ext cx="8229600" cy="4525963"/>
          </a:xfrm>
          <a:prstGeom prst="rect">
            <a:avLst/>
          </a:prstGeom>
        </p:spPr>
        <p:txBody>
          <a:bodyPr vert="horz" lIns="91440" tIns="45720" rIns="91440" bIns="45720" rtlCol="0">
            <a:normAutofit/>
          </a:bodyPr>
          <a:lstStyle/>
          <a:p>
            <a:pPr marL="228600" indent="-228600">
              <a:spcBef>
                <a:spcPct val="20000"/>
              </a:spcBef>
              <a:buFont typeface="Arial" pitchFamily="34" charset="0"/>
              <a:buChar char="•"/>
              <a:defRPr/>
            </a:pPr>
            <a:r>
              <a:rPr kumimoji="0" lang="en-GB" sz="3200" b="0" i="0" u="none" strike="noStrike" kern="1200" cap="none" spc="0" normalizeH="0" baseline="0" noProof="0" dirty="0" smtClean="0">
                <a:ln>
                  <a:noFill/>
                </a:ln>
                <a:effectLst/>
                <a:uLnTx/>
                <a:uFillTx/>
                <a:latin typeface="+mn-lt"/>
                <a:ea typeface="+mn-ea"/>
                <a:cs typeface="+mn-cs"/>
              </a:rPr>
              <a:t>Food security and energy usage (Brazil)</a:t>
            </a:r>
          </a:p>
          <a:p>
            <a:pPr marL="228600" indent="-228600">
              <a:spcBef>
                <a:spcPct val="20000"/>
              </a:spcBef>
              <a:buFont typeface="Arial" pitchFamily="34" charset="0"/>
              <a:buChar char="•"/>
              <a:defRPr/>
            </a:pPr>
            <a:r>
              <a:rPr kumimoji="0" lang="en-GB" sz="3200" b="0" i="0" u="none" strike="noStrike" kern="1200" cap="none" spc="0" normalizeH="0" baseline="0" noProof="0" dirty="0" smtClean="0">
                <a:ln>
                  <a:noFill/>
                </a:ln>
                <a:effectLst/>
                <a:uLnTx/>
                <a:uFillTx/>
                <a:latin typeface="+mn-lt"/>
                <a:ea typeface="+mn-ea"/>
                <a:cs typeface="+mn-cs"/>
              </a:rPr>
              <a:t>Arctic Science (Canada)</a:t>
            </a:r>
          </a:p>
          <a:p>
            <a:pPr marL="228600" indent="-228600">
              <a:spcBef>
                <a:spcPct val="20000"/>
              </a:spcBef>
              <a:buFont typeface="Arial" pitchFamily="34" charset="0"/>
              <a:buChar char="•"/>
              <a:defRPr/>
            </a:pPr>
            <a:r>
              <a:rPr kumimoji="0" lang="en-GB" sz="3200" b="0" i="0" u="none" strike="noStrike" kern="1200" cap="none" spc="0" normalizeH="0" baseline="0" noProof="0" dirty="0" smtClean="0">
                <a:ln>
                  <a:noFill/>
                </a:ln>
                <a:effectLst/>
                <a:uLnTx/>
                <a:uFillTx/>
                <a:latin typeface="+mn-lt"/>
                <a:ea typeface="+mn-ea"/>
                <a:cs typeface="+mn-cs"/>
              </a:rPr>
              <a:t>Research and e-infrastructures (USA)</a:t>
            </a:r>
          </a:p>
          <a:p>
            <a:pPr marL="228600" indent="-228600">
              <a:spcBef>
                <a:spcPct val="20000"/>
              </a:spcBef>
              <a:buFont typeface="Arial" pitchFamily="34" charset="0"/>
              <a:buChar char="•"/>
              <a:defRPr/>
            </a:pPr>
            <a:r>
              <a:rPr lang="en-GB" sz="3200" dirty="0" smtClean="0"/>
              <a:t>Hazards and extreme events (Japan, USA)</a:t>
            </a:r>
            <a:endParaRPr kumimoji="0" lang="en-GB" sz="3200" b="0" i="0" u="none" strike="noStrike" kern="1200" cap="none" spc="0" normalizeH="0" baseline="0" noProof="0" dirty="0" smtClean="0">
              <a:ln>
                <a:noFill/>
              </a:ln>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5800"/>
            <a:ext cx="8229600" cy="1143000"/>
          </a:xfrm>
        </p:spPr>
        <p:txBody>
          <a:bodyPr/>
          <a:lstStyle/>
          <a:p>
            <a:r>
              <a:rPr lang="en-GB" dirty="0" smtClean="0"/>
              <a:t> Food security and energy usage</a:t>
            </a:r>
            <a:endParaRPr lang="en-GB" dirty="0"/>
          </a:p>
        </p:txBody>
      </p:sp>
      <p:sp>
        <p:nvSpPr>
          <p:cNvPr id="3" name="Content Placeholder 2"/>
          <p:cNvSpPr>
            <a:spLocks noGrp="1"/>
          </p:cNvSpPr>
          <p:nvPr>
            <p:ph idx="1"/>
          </p:nvPr>
        </p:nvSpPr>
        <p:spPr>
          <a:xfrm>
            <a:off x="457200" y="1600201"/>
            <a:ext cx="8229600" cy="2260847"/>
          </a:xfrm>
        </p:spPr>
        <p:txBody>
          <a:bodyPr>
            <a:normAutofit fontScale="85000" lnSpcReduction="20000"/>
          </a:bodyPr>
          <a:lstStyle/>
          <a:p>
            <a:pPr marL="0" indent="0">
              <a:buNone/>
            </a:pPr>
            <a:r>
              <a:rPr lang="en-GB" dirty="0" smtClean="0"/>
              <a:t>Objective</a:t>
            </a:r>
          </a:p>
          <a:p>
            <a:r>
              <a:rPr lang="en-GB" dirty="0" smtClean="0"/>
              <a:t>increase </a:t>
            </a:r>
            <a:r>
              <a:rPr lang="en-GB" dirty="0"/>
              <a:t>our understanding of the interplays between food security, energy usage, and climate change, in order to provide the knowledge to cope with the mitigation and adaptation necessary to face the challenge.</a:t>
            </a:r>
          </a:p>
          <a:p>
            <a:pPr marL="0" indent="0">
              <a:buNone/>
            </a:pPr>
            <a:endParaRPr lang="en-GB"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068" y="4149080"/>
            <a:ext cx="4383087" cy="2036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3573016"/>
            <a:ext cx="4144963" cy="306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646366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Arctic Science</a:t>
            </a:r>
            <a:endParaRPr lang="en-GB" dirty="0"/>
          </a:p>
        </p:txBody>
      </p:sp>
      <p:sp>
        <p:nvSpPr>
          <p:cNvPr id="3" name="Content Placeholder 2"/>
          <p:cNvSpPr>
            <a:spLocks noGrp="1"/>
          </p:cNvSpPr>
          <p:nvPr>
            <p:ph idx="1"/>
          </p:nvPr>
        </p:nvSpPr>
        <p:spPr/>
        <p:txBody>
          <a:bodyPr/>
          <a:lstStyle/>
          <a:p>
            <a:pPr marL="0" indent="0">
              <a:buNone/>
            </a:pPr>
            <a:r>
              <a:rPr lang="en-US" dirty="0" smtClean="0"/>
              <a:t>Objective</a:t>
            </a:r>
          </a:p>
          <a:p>
            <a:r>
              <a:rPr lang="en-US" dirty="0" smtClean="0"/>
              <a:t>To </a:t>
            </a:r>
            <a:r>
              <a:rPr lang="en-US" dirty="0"/>
              <a:t>build and sustain partnerships among the international natural and social sciences research communities, northern (Arctic) communities, territorial governments and business communities to address and adapt to the dynamic and rapid changes in the north. </a:t>
            </a:r>
          </a:p>
          <a:p>
            <a:endParaRPr lang="en-GB" dirty="0"/>
          </a:p>
        </p:txBody>
      </p:sp>
    </p:spTree>
    <p:extLst>
      <p:ext uri="{BB962C8B-B14F-4D97-AF65-F5344CB8AC3E}">
        <p14:creationId xmlns:p14="http://schemas.microsoft.com/office/powerpoint/2010/main" val="202378079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3048000" cy="2438400"/>
          </a:xfrm>
        </p:spPr>
        <p:txBody>
          <a:bodyPr>
            <a:normAutofit/>
          </a:bodyPr>
          <a:lstStyle/>
          <a:p>
            <a:r>
              <a:rPr lang="en-US" dirty="0" smtClean="0"/>
              <a:t>What is the Belmont Forum?</a:t>
            </a:r>
            <a:endParaRPr lang="en-US" dirty="0"/>
          </a:p>
        </p:txBody>
      </p:sp>
      <p:sp>
        <p:nvSpPr>
          <p:cNvPr id="4" name="Content Placeholder 2"/>
          <p:cNvSpPr txBox="1">
            <a:spLocks/>
          </p:cNvSpPr>
          <p:nvPr/>
        </p:nvSpPr>
        <p:spPr>
          <a:xfrm>
            <a:off x="533400" y="3124200"/>
            <a:ext cx="8229600" cy="3196952"/>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kumimoji="0" lang="en-GB" sz="3200" b="0" i="0" u="none" strike="noStrike" kern="1200" cap="none" spc="0" normalizeH="0" baseline="0" noProof="0" dirty="0" smtClean="0">
                <a:ln>
                  <a:noFill/>
                </a:ln>
                <a:solidFill>
                  <a:schemeClr val="tx1"/>
                </a:solidFill>
                <a:effectLst/>
                <a:uLnTx/>
                <a:uFillTx/>
                <a:latin typeface="+mn-lt"/>
                <a:ea typeface="+mn-ea"/>
                <a:cs typeface="+mn-cs"/>
              </a:rPr>
              <a:t>World’s major and emerging funders of global environmental change research and international science councils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11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kumimoji="0" lang="en-GB" sz="3200" b="0" i="0" u="none" strike="noStrike" kern="1200" cap="none" spc="0" normalizeH="0" baseline="0" noProof="0" dirty="0" smtClean="0">
                <a:ln>
                  <a:noFill/>
                </a:ln>
                <a:solidFill>
                  <a:schemeClr val="tx1"/>
                </a:solidFill>
                <a:effectLst/>
                <a:uLnTx/>
                <a:uFillTx/>
                <a:latin typeface="+mn-lt"/>
                <a:ea typeface="+mn-ea"/>
                <a:cs typeface="+mn-cs"/>
              </a:rPr>
              <a:t>Initiated June 2009, by NSF (US) and NERC (UK), building on IGFA </a:t>
            </a:r>
            <a:r>
              <a:rPr kumimoji="0" lang="en-GB" sz="3200" b="0" i="0" u="none" strike="noStrike" kern="1200" cap="none" spc="0" normalizeH="0" baseline="0" noProof="0" dirty="0" smtClean="0">
                <a:ln>
                  <a:noFill/>
                </a:ln>
                <a:solidFill>
                  <a:srgbClr val="FF0000"/>
                </a:solidFill>
                <a:effectLst/>
                <a:uLnTx/>
                <a:uFillTx/>
                <a:latin typeface="+mn-lt"/>
                <a:ea typeface="+mn-ea"/>
                <a:cs typeface="+mn-cs"/>
              </a:rPr>
              <a:t>– smaller, faster, decision-making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2" descr="http://igfagcr.org/images/stories/bf_home_main.png"/>
          <p:cNvPicPr>
            <a:picLocks noGrp="1" noChangeAspect="1" noChangeArrowheads="1"/>
          </p:cNvPicPr>
          <p:nvPr>
            <p:ph idx="1"/>
          </p:nvPr>
        </p:nvPicPr>
        <p:blipFill>
          <a:blip r:embed="rId2" cstate="print"/>
          <a:srcRect/>
          <a:stretch>
            <a:fillRect/>
          </a:stretch>
        </p:blipFill>
        <p:spPr bwMode="auto">
          <a:xfrm>
            <a:off x="3581400" y="304800"/>
            <a:ext cx="5181600" cy="248518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normAutofit/>
          </a:bodyPr>
          <a:lstStyle/>
          <a:p>
            <a:r>
              <a:rPr lang="en-GB" sz="3600" b="1" dirty="0" smtClean="0"/>
              <a:t>Research and e-infrastructures</a:t>
            </a:r>
            <a:endParaRPr lang="en-GB" sz="3600" b="1" dirty="0"/>
          </a:p>
        </p:txBody>
      </p:sp>
      <p:sp>
        <p:nvSpPr>
          <p:cNvPr id="3" name="Content Placeholder 2"/>
          <p:cNvSpPr>
            <a:spLocks noGrp="1"/>
          </p:cNvSpPr>
          <p:nvPr>
            <p:ph sz="half" idx="1"/>
          </p:nvPr>
        </p:nvSpPr>
        <p:spPr>
          <a:xfrm>
            <a:off x="457200" y="1600201"/>
            <a:ext cx="8075240" cy="2260848"/>
          </a:xfrm>
        </p:spPr>
        <p:txBody>
          <a:bodyPr>
            <a:noAutofit/>
          </a:bodyPr>
          <a:lstStyle/>
          <a:p>
            <a:pPr marL="0" indent="0">
              <a:buNone/>
            </a:pPr>
            <a:r>
              <a:rPr lang="en-GB" sz="3200" dirty="0" smtClean="0"/>
              <a:t>Objective</a:t>
            </a:r>
          </a:p>
          <a:p>
            <a:r>
              <a:rPr lang="en-GB" sz="3200" dirty="0" smtClean="0"/>
              <a:t>A </a:t>
            </a:r>
            <a:r>
              <a:rPr lang="en-GB" sz="3200" dirty="0"/>
              <a:t>concerted effort to develop transformative concepts and approaches to create integrated data management infrastructures that can help meet the Belmont Challenge </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37663" y="4365104"/>
            <a:ext cx="2448272" cy="192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591625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7808"/>
            <a:ext cx="8229600" cy="1143000"/>
          </a:xfrm>
        </p:spPr>
        <p:txBody>
          <a:bodyPr/>
          <a:lstStyle/>
          <a:p>
            <a:r>
              <a:rPr lang="en-US" dirty="0" smtClean="0"/>
              <a:t>Hazard and Extreme Events</a:t>
            </a:r>
            <a:endParaRPr lang="en-US" dirty="0"/>
          </a:p>
        </p:txBody>
      </p:sp>
      <p:sp>
        <p:nvSpPr>
          <p:cNvPr id="3" name="Content Placeholder 2"/>
          <p:cNvSpPr>
            <a:spLocks noGrp="1"/>
          </p:cNvSpPr>
          <p:nvPr>
            <p:ph idx="1"/>
          </p:nvPr>
        </p:nvSpPr>
        <p:spPr/>
        <p:txBody>
          <a:bodyPr>
            <a:normAutofit lnSpcReduction="10000"/>
          </a:bodyPr>
          <a:lstStyle/>
          <a:p>
            <a:r>
              <a:rPr lang="en-US" dirty="0" smtClean="0"/>
              <a:t>Some expected outcomes may include, but are not limited to:</a:t>
            </a:r>
          </a:p>
          <a:p>
            <a:pPr lvl="1"/>
            <a:r>
              <a:rPr lang="en-US" dirty="0" smtClean="0"/>
              <a:t>Improved sensing and observational capabilities</a:t>
            </a:r>
          </a:p>
          <a:p>
            <a:pPr lvl="1"/>
            <a:r>
              <a:rPr lang="en-US" dirty="0" smtClean="0"/>
              <a:t>Integrated earth system models that can help improve prediction and forecasting of events and their potential consequences on natural and "built" systems</a:t>
            </a:r>
          </a:p>
          <a:p>
            <a:pPr lvl="1"/>
            <a:r>
              <a:rPr lang="en-US" dirty="0" smtClean="0"/>
              <a:t>Development of risk analysis tools and approaches that can support informed community planning and response systems.</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7808"/>
            <a:ext cx="8229600" cy="1143000"/>
          </a:xfrm>
        </p:spPr>
        <p:txBody>
          <a:bodyPr>
            <a:normAutofit fontScale="90000"/>
          </a:bodyPr>
          <a:lstStyle/>
          <a:p>
            <a:r>
              <a:rPr lang="en-US" dirty="0" smtClean="0"/>
              <a:t>Upcoming Opportunities for Engagement</a:t>
            </a:r>
            <a:endParaRPr lang="en-US" dirty="0"/>
          </a:p>
        </p:txBody>
      </p:sp>
      <p:sp>
        <p:nvSpPr>
          <p:cNvPr id="3" name="Content Placeholder 2"/>
          <p:cNvSpPr>
            <a:spLocks noGrp="1"/>
          </p:cNvSpPr>
          <p:nvPr>
            <p:ph idx="1"/>
          </p:nvPr>
        </p:nvSpPr>
        <p:spPr>
          <a:xfrm>
            <a:off x="457200" y="1983829"/>
            <a:ext cx="8229600" cy="4569371"/>
          </a:xfrm>
        </p:spPr>
        <p:txBody>
          <a:bodyPr>
            <a:normAutofit lnSpcReduction="10000"/>
          </a:bodyPr>
          <a:lstStyle/>
          <a:p>
            <a:r>
              <a:rPr lang="en-US" dirty="0" smtClean="0"/>
              <a:t>Provide input to the future IOFs                       (E-Infrastructures, Hazards and Extreme Events) at conference town halls:</a:t>
            </a:r>
          </a:p>
          <a:p>
            <a:pPr lvl="1"/>
            <a:r>
              <a:rPr lang="en-US" dirty="0" smtClean="0"/>
              <a:t>Geological Society of America (GSA) Annual Meeting</a:t>
            </a:r>
          </a:p>
          <a:p>
            <a:pPr lvl="2"/>
            <a:r>
              <a:rPr lang="en-US" dirty="0" smtClean="0"/>
              <a:t>4-7 November 2012</a:t>
            </a:r>
          </a:p>
          <a:p>
            <a:pPr lvl="2"/>
            <a:r>
              <a:rPr lang="en-US" dirty="0" smtClean="0"/>
              <a:t>Charlotte, North Carolina, USA</a:t>
            </a:r>
          </a:p>
          <a:p>
            <a:pPr lvl="1"/>
            <a:r>
              <a:rPr lang="en-US" dirty="0" smtClean="0"/>
              <a:t>American Geophysical Union (AGU) Fall Meeting </a:t>
            </a:r>
          </a:p>
          <a:p>
            <a:pPr lvl="2"/>
            <a:r>
              <a:rPr lang="en-US" dirty="0" smtClean="0"/>
              <a:t>3-7 December 2012</a:t>
            </a:r>
          </a:p>
          <a:p>
            <a:pPr lvl="2"/>
            <a:r>
              <a:rPr lang="en-US" dirty="0" smtClean="0"/>
              <a:t>San Francisco, California, USA</a:t>
            </a:r>
          </a:p>
          <a:p>
            <a:pPr lvl="2"/>
            <a:endParaRPr lang="en-US"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your attention!</a:t>
            </a:r>
            <a:endParaRPr lang="en-US" dirty="0"/>
          </a:p>
        </p:txBody>
      </p:sp>
      <p:sp>
        <p:nvSpPr>
          <p:cNvPr id="3" name="Content Placeholder 2"/>
          <p:cNvSpPr>
            <a:spLocks noGrp="1"/>
          </p:cNvSpPr>
          <p:nvPr>
            <p:ph idx="1"/>
          </p:nvPr>
        </p:nvSpPr>
        <p:spPr/>
        <p:txBody>
          <a:bodyPr>
            <a:normAutofit/>
          </a:bodyPr>
          <a:lstStyle/>
          <a:p>
            <a:r>
              <a:rPr lang="en-US" dirty="0" smtClean="0"/>
              <a:t>For more information visit </a:t>
            </a:r>
          </a:p>
          <a:p>
            <a:pPr lvl="1">
              <a:buNone/>
            </a:pPr>
            <a:r>
              <a:rPr lang="en-US" sz="3600" u="sng" dirty="0" smtClean="0"/>
              <a:t>www.belmontforum.org </a:t>
            </a:r>
          </a:p>
          <a:p>
            <a:endParaRPr lang="en-US" dirty="0" smtClean="0"/>
          </a:p>
          <a:p>
            <a:r>
              <a:rPr lang="en-US" dirty="0" smtClean="0"/>
              <a:t>If you are interested in participating – contact Maria Uhle (</a:t>
            </a:r>
            <a:r>
              <a:rPr lang="en-US" dirty="0" smtClean="0">
                <a:hlinkClick r:id="rId2"/>
              </a:rPr>
              <a:t>muhle@nsf.gov</a:t>
            </a:r>
            <a:r>
              <a:rPr lang="en-US" dirty="0" smtClean="0"/>
              <a:t>)</a:t>
            </a:r>
          </a:p>
          <a:p>
            <a:endParaRPr lang="en-US" dirty="0"/>
          </a:p>
          <a:p>
            <a:endParaRPr lang="en-US" dirty="0" smtClean="0"/>
          </a:p>
          <a:p>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
          <p:cNvSpPr txBox="1">
            <a:spLocks/>
          </p:cNvSpPr>
          <p:nvPr/>
        </p:nvSpPr>
        <p:spPr>
          <a:xfrm>
            <a:off x="1752600" y="1219200"/>
            <a:ext cx="2743200" cy="5181600"/>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dirty="0" smtClean="0">
                <a:ln>
                  <a:noFill/>
                </a:ln>
                <a:solidFill>
                  <a:schemeClr val="tx1"/>
                </a:solidFill>
                <a:effectLst/>
                <a:uLnTx/>
                <a:uFillTx/>
                <a:latin typeface="+mn-lt"/>
                <a:ea typeface="+mn-ea"/>
                <a:cs typeface="+mn-cs"/>
              </a:rPr>
              <a:t>Australia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3200" dirty="0" smtClean="0"/>
              <a:t>(Austria)</a:t>
            </a: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3200" dirty="0" smtClean="0"/>
              <a:t>Brazil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dirty="0" smtClean="0">
                <a:ln>
                  <a:noFill/>
                </a:ln>
                <a:solidFill>
                  <a:schemeClr val="tx1"/>
                </a:solidFill>
                <a:effectLst/>
                <a:uLnTx/>
                <a:uFillTx/>
                <a:latin typeface="+mn-lt"/>
                <a:ea typeface="+mn-ea"/>
                <a:cs typeface="+mn-cs"/>
              </a:rPr>
              <a:t>Canada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3200" dirty="0" smtClean="0"/>
              <a:t>China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3200" dirty="0" smtClean="0"/>
              <a:t>France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3200" dirty="0" smtClean="0"/>
              <a:t>European Commission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3200" dirty="0" smtClean="0"/>
              <a:t>Germany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3200" dirty="0" smtClean="0"/>
              <a:t>Japan</a:t>
            </a:r>
          </a:p>
        </p:txBody>
      </p:sp>
      <p:sp>
        <p:nvSpPr>
          <p:cNvPr id="2" name="Title 1"/>
          <p:cNvSpPr>
            <a:spLocks noGrp="1"/>
          </p:cNvSpPr>
          <p:nvPr>
            <p:ph type="title"/>
          </p:nvPr>
        </p:nvSpPr>
        <p:spPr>
          <a:xfrm>
            <a:off x="457200" y="0"/>
            <a:ext cx="8229600" cy="1143000"/>
          </a:xfrm>
        </p:spPr>
        <p:txBody>
          <a:bodyPr/>
          <a:lstStyle/>
          <a:p>
            <a:r>
              <a:rPr lang="en-US" dirty="0" smtClean="0"/>
              <a:t>Current Membership</a:t>
            </a:r>
            <a:endParaRPr lang="en-US" dirty="0"/>
          </a:p>
        </p:txBody>
      </p:sp>
      <p:pic>
        <p:nvPicPr>
          <p:cNvPr id="20" name="Content Placeholder 19" descr="india logo.PNG"/>
          <p:cNvPicPr>
            <a:picLocks noGrp="1" noChangeAspect="1"/>
          </p:cNvPicPr>
          <p:nvPr>
            <p:ph sz="half" idx="1"/>
          </p:nvPr>
        </p:nvPicPr>
        <p:blipFill>
          <a:blip r:embed="rId2" cstate="print"/>
          <a:stretch>
            <a:fillRect/>
          </a:stretch>
        </p:blipFill>
        <p:spPr>
          <a:xfrm>
            <a:off x="7653711" y="537369"/>
            <a:ext cx="804489" cy="1367631"/>
          </a:xfrm>
          <a:solidFill>
            <a:schemeClr val="tx1"/>
          </a:solidFill>
        </p:spPr>
      </p:pic>
      <p:sp>
        <p:nvSpPr>
          <p:cNvPr id="22" name="Content Placeholder 21"/>
          <p:cNvSpPr>
            <a:spLocks noGrp="1"/>
          </p:cNvSpPr>
          <p:nvPr>
            <p:ph sz="half" idx="2"/>
          </p:nvPr>
        </p:nvSpPr>
        <p:spPr>
          <a:xfrm>
            <a:off x="4343400" y="1143000"/>
            <a:ext cx="3276600" cy="5029200"/>
          </a:xfrm>
        </p:spPr>
        <p:txBody>
          <a:bodyPr>
            <a:noAutofit/>
          </a:bodyPr>
          <a:lstStyle/>
          <a:p>
            <a:r>
              <a:rPr lang="en-US" sz="3000" dirty="0" smtClean="0"/>
              <a:t>India</a:t>
            </a:r>
          </a:p>
          <a:p>
            <a:r>
              <a:rPr lang="en-US" sz="3000" dirty="0" smtClean="0"/>
              <a:t>(Norway)</a:t>
            </a:r>
          </a:p>
          <a:p>
            <a:r>
              <a:rPr lang="en-US" sz="3000" dirty="0" smtClean="0"/>
              <a:t>South Africa</a:t>
            </a:r>
          </a:p>
          <a:p>
            <a:r>
              <a:rPr lang="en-US" sz="3000" dirty="0" smtClean="0"/>
              <a:t>UK</a:t>
            </a:r>
          </a:p>
          <a:p>
            <a:r>
              <a:rPr lang="en-US" sz="3000" dirty="0" smtClean="0"/>
              <a:t>USA</a:t>
            </a:r>
          </a:p>
          <a:p>
            <a:r>
              <a:rPr lang="en-US" sz="3000" dirty="0" smtClean="0"/>
              <a:t>Int’l Council for Science</a:t>
            </a:r>
          </a:p>
          <a:p>
            <a:r>
              <a:rPr lang="en-US" sz="3000" dirty="0" smtClean="0"/>
              <a:t>Int’l Social Science Council</a:t>
            </a:r>
            <a:endParaRPr lang="en-US" sz="3000" dirty="0"/>
          </a:p>
        </p:txBody>
      </p:sp>
      <p:pic>
        <p:nvPicPr>
          <p:cNvPr id="6" name="Picture 5" descr="ANR.gif"/>
          <p:cNvPicPr>
            <a:picLocks noChangeAspect="1"/>
          </p:cNvPicPr>
          <p:nvPr/>
        </p:nvPicPr>
        <p:blipFill>
          <a:blip r:embed="rId3" cstate="print"/>
          <a:stretch>
            <a:fillRect/>
          </a:stretch>
        </p:blipFill>
        <p:spPr>
          <a:xfrm>
            <a:off x="381000" y="3733800"/>
            <a:ext cx="846667" cy="457200"/>
          </a:xfrm>
          <a:prstGeom prst="rect">
            <a:avLst/>
          </a:prstGeom>
        </p:spPr>
      </p:pic>
      <p:pic>
        <p:nvPicPr>
          <p:cNvPr id="7" name="Picture 6" descr="CSIRO.jpg"/>
          <p:cNvPicPr>
            <a:picLocks noChangeAspect="1"/>
          </p:cNvPicPr>
          <p:nvPr/>
        </p:nvPicPr>
        <p:blipFill>
          <a:blip r:embed="rId4" cstate="print"/>
          <a:stretch>
            <a:fillRect/>
          </a:stretch>
        </p:blipFill>
        <p:spPr>
          <a:xfrm>
            <a:off x="644556" y="1143000"/>
            <a:ext cx="650844" cy="781013"/>
          </a:xfrm>
          <a:prstGeom prst="rect">
            <a:avLst/>
          </a:prstGeom>
        </p:spPr>
      </p:pic>
      <p:pic>
        <p:nvPicPr>
          <p:cNvPr id="8" name="Picture 7" descr="dfg_logo.gif"/>
          <p:cNvPicPr>
            <a:picLocks noChangeAspect="1"/>
          </p:cNvPicPr>
          <p:nvPr/>
        </p:nvPicPr>
        <p:blipFill>
          <a:blip r:embed="rId5" cstate="print"/>
          <a:srcRect r="61600" b="-3226"/>
          <a:stretch>
            <a:fillRect/>
          </a:stretch>
        </p:blipFill>
        <p:spPr>
          <a:xfrm>
            <a:off x="228600" y="5257800"/>
            <a:ext cx="990600" cy="330200"/>
          </a:xfrm>
          <a:prstGeom prst="rect">
            <a:avLst/>
          </a:prstGeom>
        </p:spPr>
      </p:pic>
      <p:pic>
        <p:nvPicPr>
          <p:cNvPr id="9" name="Picture 8" descr="FAPESP.jpg"/>
          <p:cNvPicPr>
            <a:picLocks noChangeAspect="1"/>
          </p:cNvPicPr>
          <p:nvPr/>
        </p:nvPicPr>
        <p:blipFill>
          <a:blip r:embed="rId6" cstate="print"/>
          <a:stretch>
            <a:fillRect/>
          </a:stretch>
        </p:blipFill>
        <p:spPr>
          <a:xfrm>
            <a:off x="19125" y="2209800"/>
            <a:ext cx="1733475" cy="370950"/>
          </a:xfrm>
          <a:prstGeom prst="rect">
            <a:avLst/>
          </a:prstGeom>
        </p:spPr>
      </p:pic>
      <p:pic>
        <p:nvPicPr>
          <p:cNvPr id="12" name="Picture 11" descr="MEXT.gif"/>
          <p:cNvPicPr>
            <a:picLocks noChangeAspect="1"/>
          </p:cNvPicPr>
          <p:nvPr/>
        </p:nvPicPr>
        <p:blipFill>
          <a:blip r:embed="rId7" cstate="print"/>
          <a:srcRect r="42053"/>
          <a:stretch>
            <a:fillRect/>
          </a:stretch>
        </p:blipFill>
        <p:spPr>
          <a:xfrm>
            <a:off x="304800" y="5791200"/>
            <a:ext cx="1229039" cy="392775"/>
          </a:xfrm>
          <a:prstGeom prst="rect">
            <a:avLst/>
          </a:prstGeom>
        </p:spPr>
      </p:pic>
      <p:pic>
        <p:nvPicPr>
          <p:cNvPr id="13" name="Picture 12" descr="nerc.jpg"/>
          <p:cNvPicPr>
            <a:picLocks noChangeAspect="1"/>
          </p:cNvPicPr>
          <p:nvPr/>
        </p:nvPicPr>
        <p:blipFill>
          <a:blip r:embed="rId8" cstate="print"/>
          <a:stretch>
            <a:fillRect/>
          </a:stretch>
        </p:blipFill>
        <p:spPr>
          <a:xfrm>
            <a:off x="7391400" y="2915607"/>
            <a:ext cx="1380975" cy="437193"/>
          </a:xfrm>
          <a:prstGeom prst="rect">
            <a:avLst/>
          </a:prstGeom>
        </p:spPr>
      </p:pic>
      <p:pic>
        <p:nvPicPr>
          <p:cNvPr id="14" name="Picture 13" descr="NRF.jpg"/>
          <p:cNvPicPr>
            <a:picLocks noChangeAspect="1"/>
          </p:cNvPicPr>
          <p:nvPr/>
        </p:nvPicPr>
        <p:blipFill>
          <a:blip r:embed="rId9" cstate="print"/>
          <a:stretch>
            <a:fillRect/>
          </a:stretch>
        </p:blipFill>
        <p:spPr>
          <a:xfrm>
            <a:off x="7162800" y="2133600"/>
            <a:ext cx="1679885" cy="571597"/>
          </a:xfrm>
          <a:prstGeom prst="rect">
            <a:avLst/>
          </a:prstGeom>
        </p:spPr>
      </p:pic>
      <p:pic>
        <p:nvPicPr>
          <p:cNvPr id="15" name="Picture 14" descr="NSERC.jpg"/>
          <p:cNvPicPr>
            <a:picLocks noChangeAspect="1"/>
          </p:cNvPicPr>
          <p:nvPr/>
        </p:nvPicPr>
        <p:blipFill>
          <a:blip r:embed="rId10" cstate="print"/>
          <a:stretch>
            <a:fillRect/>
          </a:stretch>
        </p:blipFill>
        <p:spPr>
          <a:xfrm>
            <a:off x="381000" y="2819400"/>
            <a:ext cx="1066800" cy="533400"/>
          </a:xfrm>
          <a:prstGeom prst="rect">
            <a:avLst/>
          </a:prstGeom>
        </p:spPr>
      </p:pic>
      <p:pic>
        <p:nvPicPr>
          <p:cNvPr id="16" name="Picture 15" descr="nsf-logo.png"/>
          <p:cNvPicPr>
            <a:picLocks noChangeAspect="1"/>
          </p:cNvPicPr>
          <p:nvPr/>
        </p:nvPicPr>
        <p:blipFill>
          <a:blip r:embed="rId11" cstate="print"/>
          <a:stretch>
            <a:fillRect/>
          </a:stretch>
        </p:blipFill>
        <p:spPr>
          <a:xfrm>
            <a:off x="7620000" y="3569883"/>
            <a:ext cx="849717" cy="849717"/>
          </a:xfrm>
          <a:prstGeom prst="rect">
            <a:avLst/>
          </a:prstGeom>
        </p:spPr>
      </p:pic>
      <p:pic>
        <p:nvPicPr>
          <p:cNvPr id="20482" name="Picture 2" descr="https://encrypted-tbn2.google.com/images?q=tbn:ANd9GcTW7pg3lUIR7SifCfwBSe5OpEOrzOp1-pZxdDaUcBsP98lyZVqL"/>
          <p:cNvPicPr>
            <a:picLocks noChangeAspect="1" noChangeArrowheads="1"/>
          </p:cNvPicPr>
          <p:nvPr/>
        </p:nvPicPr>
        <p:blipFill>
          <a:blip r:embed="rId12" cstate="print"/>
          <a:srcRect/>
          <a:stretch>
            <a:fillRect/>
          </a:stretch>
        </p:blipFill>
        <p:spPr bwMode="auto">
          <a:xfrm>
            <a:off x="7086600" y="4690686"/>
            <a:ext cx="1718927" cy="567114"/>
          </a:xfrm>
          <a:prstGeom prst="rect">
            <a:avLst/>
          </a:prstGeom>
          <a:noFill/>
        </p:spPr>
      </p:pic>
      <p:pic>
        <p:nvPicPr>
          <p:cNvPr id="20484" name="Picture 4" descr="https://encrypted-tbn1.google.com/images?q=tbn:ANd9GcRQl6aRy1XberKkQooIVTQ6N61fYpjAtwUSvRR8AfjUgJMgxIucnw"/>
          <p:cNvPicPr>
            <a:picLocks noChangeAspect="1" noChangeArrowheads="1"/>
          </p:cNvPicPr>
          <p:nvPr/>
        </p:nvPicPr>
        <p:blipFill>
          <a:blip r:embed="rId13" cstate="print"/>
          <a:srcRect l="37500" t="16667"/>
          <a:stretch>
            <a:fillRect/>
          </a:stretch>
        </p:blipFill>
        <p:spPr bwMode="auto">
          <a:xfrm>
            <a:off x="7543800" y="5715000"/>
            <a:ext cx="1143000" cy="762001"/>
          </a:xfrm>
          <a:prstGeom prst="rect">
            <a:avLst/>
          </a:prstGeom>
          <a:noFill/>
        </p:spPr>
      </p:pic>
      <p:pic>
        <p:nvPicPr>
          <p:cNvPr id="20486" name="Picture 6" descr="https://encrypted-tbn3.google.com/images?q=tbn:ANd9GcTWlmR_TBWXVyIKWN5Cu_emPhuamFf0XkbRfbdGz6Sdgq6mbwyqGA"/>
          <p:cNvPicPr>
            <a:picLocks noChangeAspect="1" noChangeArrowheads="1"/>
          </p:cNvPicPr>
          <p:nvPr/>
        </p:nvPicPr>
        <p:blipFill>
          <a:blip r:embed="rId14" cstate="print"/>
          <a:srcRect/>
          <a:stretch>
            <a:fillRect/>
          </a:stretch>
        </p:blipFill>
        <p:spPr bwMode="auto">
          <a:xfrm>
            <a:off x="457200" y="4419600"/>
            <a:ext cx="895350" cy="582944"/>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Belmont Challenge</a:t>
            </a:r>
            <a:endParaRPr lang="en-US" dirty="0"/>
          </a:p>
        </p:txBody>
      </p:sp>
      <p:sp>
        <p:nvSpPr>
          <p:cNvPr id="6" name="Content Placeholder 5"/>
          <p:cNvSpPr>
            <a:spLocks noGrp="1"/>
          </p:cNvSpPr>
          <p:nvPr>
            <p:ph idx="1"/>
          </p:nvPr>
        </p:nvSpPr>
        <p:spPr>
          <a:xfrm>
            <a:off x="457200" y="1371600"/>
            <a:ext cx="8229600" cy="4525963"/>
          </a:xfrm>
        </p:spPr>
        <p:txBody>
          <a:bodyPr>
            <a:noAutofit/>
          </a:bodyPr>
          <a:lstStyle/>
          <a:p>
            <a:pPr>
              <a:buNone/>
            </a:pPr>
            <a:r>
              <a:rPr lang="en-US" sz="2300" i="1" dirty="0" smtClean="0"/>
              <a:t>To deliver knowledge needed for action to avoid and adapt to detrimental environmental change including extreme hazardous events.</a:t>
            </a:r>
            <a:r>
              <a:rPr lang="en-US" sz="2300" dirty="0" smtClean="0"/>
              <a:t/>
            </a:r>
            <a:br>
              <a:rPr lang="en-US" sz="2300" dirty="0" smtClean="0"/>
            </a:br>
            <a:r>
              <a:rPr lang="en-US" sz="2300" dirty="0" smtClean="0"/>
              <a:t/>
            </a:r>
            <a:br>
              <a:rPr lang="en-US" sz="2300" dirty="0" smtClean="0"/>
            </a:br>
            <a:r>
              <a:rPr lang="en-US" sz="2300" i="1" dirty="0" smtClean="0"/>
              <a:t>This requires: </a:t>
            </a:r>
            <a:r>
              <a:rPr lang="en-US" sz="2300" dirty="0" smtClean="0"/>
              <a:t/>
            </a:r>
            <a:br>
              <a:rPr lang="en-US" sz="2300" dirty="0" smtClean="0"/>
            </a:br>
            <a:endParaRPr lang="en-US" sz="2300" dirty="0" smtClean="0"/>
          </a:p>
          <a:p>
            <a:r>
              <a:rPr lang="en-US" sz="2300" i="1" dirty="0" smtClean="0"/>
              <a:t> Assessments of risks, impacts and vulnerabilities, through regional and decadal-scale analysis and prediction </a:t>
            </a:r>
            <a:endParaRPr lang="en-US" sz="2300" dirty="0" smtClean="0"/>
          </a:p>
          <a:p>
            <a:r>
              <a:rPr lang="en-US" sz="2300" i="1" dirty="0" smtClean="0"/>
              <a:t>Information on the state of the environment, through advanced observing systems </a:t>
            </a:r>
            <a:endParaRPr lang="en-US" sz="2300" dirty="0" smtClean="0"/>
          </a:p>
          <a:p>
            <a:r>
              <a:rPr lang="en-US" sz="2300" i="1" dirty="0" smtClean="0"/>
              <a:t>Interaction of natural and social sciences </a:t>
            </a:r>
            <a:endParaRPr lang="en-US" sz="2300" dirty="0" smtClean="0"/>
          </a:p>
          <a:p>
            <a:r>
              <a:rPr lang="en-US" sz="2300" i="1" dirty="0" smtClean="0"/>
              <a:t>Enhanced environmental information service providers to users </a:t>
            </a:r>
            <a:endParaRPr lang="en-US" sz="2300" dirty="0" smtClean="0"/>
          </a:p>
          <a:p>
            <a:r>
              <a:rPr lang="en-US" sz="2300" i="1" dirty="0" smtClean="0"/>
              <a:t>Effective international coordination mechanisms</a:t>
            </a:r>
            <a:endParaRPr lang="en-US" sz="2300" dirty="0" smtClean="0"/>
          </a:p>
          <a:p>
            <a:endParaRPr lang="en-US" sz="2300" dirty="0"/>
          </a:p>
        </p:txBody>
      </p:sp>
      <p:sp>
        <p:nvSpPr>
          <p:cNvPr id="7" name="Oval 6"/>
          <p:cNvSpPr/>
          <p:nvPr/>
        </p:nvSpPr>
        <p:spPr>
          <a:xfrm>
            <a:off x="533400" y="5867400"/>
            <a:ext cx="6477000" cy="609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nodeType="clickEffect">
                                  <p:stCondLst>
                                    <p:cond delay="0"/>
                                  </p:stCondLst>
                                  <p:childTnLst>
                                    <p:set>
                                      <p:cBhvr override="childStyle">
                                        <p:cTn id="6" dur="indefinite"/>
                                        <p:tgtEl>
                                          <p:spTgt spid="6">
                                            <p:txEl>
                                              <p:pRg st="5" end="5"/>
                                            </p:txEl>
                                          </p:spTgt>
                                        </p:tgtEl>
                                        <p:attrNameLst>
                                          <p:attrName>style.fontStyle</p:attrName>
                                        </p:attrNameLst>
                                      </p:cBhvr>
                                      <p:to>
                                        <p:strVal val="normal"/>
                                      </p:to>
                                    </p:set>
                                    <p:set>
                                      <p:cBhvr override="childStyle">
                                        <p:cTn id="7" dur="indefinite"/>
                                        <p:tgtEl>
                                          <p:spTgt spid="6">
                                            <p:txEl>
                                              <p:pRg st="5" end="5"/>
                                            </p:txEl>
                                          </p:spTgt>
                                        </p:tgtEl>
                                        <p:attrNameLst>
                                          <p:attrName>style.fontWeight</p:attrName>
                                        </p:attrNameLst>
                                      </p:cBhvr>
                                      <p:to>
                                        <p:strVal val="bold"/>
                                      </p:to>
                                    </p:set>
                                    <p:set>
                                      <p:cBhvr override="childStyle">
                                        <p:cTn id="8" dur="indefinite"/>
                                        <p:tgtEl>
                                          <p:spTgt spid="6">
                                            <p:txEl>
                                              <p:pRg st="5" end="5"/>
                                            </p:txEl>
                                          </p:spTgt>
                                        </p:tgtEl>
                                        <p:attrNameLst>
                                          <p:attrName>style.textDecorationUnderline</p:attrName>
                                        </p:attrNameLst>
                                      </p:cBhvr>
                                      <p:to>
                                        <p:strVal val="fals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Belmont Forum</a:t>
            </a:r>
            <a:br>
              <a:rPr lang="en-US" dirty="0" smtClean="0"/>
            </a:br>
            <a:r>
              <a:rPr lang="en-US" dirty="0" smtClean="0"/>
              <a:t>International Opportunities Fund</a:t>
            </a:r>
            <a:endParaRPr lang="en-US" dirty="0"/>
          </a:p>
        </p:txBody>
      </p:sp>
      <p:sp>
        <p:nvSpPr>
          <p:cNvPr id="6" name="Content Placeholder 5"/>
          <p:cNvSpPr>
            <a:spLocks noGrp="1"/>
          </p:cNvSpPr>
          <p:nvPr>
            <p:ph idx="1"/>
          </p:nvPr>
        </p:nvSpPr>
        <p:spPr/>
        <p:txBody>
          <a:bodyPr/>
          <a:lstStyle/>
          <a:p>
            <a:r>
              <a:rPr lang="en-US" dirty="0" smtClean="0"/>
              <a:t>International Funding Call</a:t>
            </a:r>
          </a:p>
          <a:p>
            <a:r>
              <a:rPr lang="en-US" dirty="0" smtClean="0"/>
              <a:t>Two Themes</a:t>
            </a:r>
          </a:p>
          <a:p>
            <a:pPr lvl="1"/>
            <a:r>
              <a:rPr lang="en-US" dirty="0" smtClean="0"/>
              <a:t>Coastal Vulnerability</a:t>
            </a:r>
          </a:p>
          <a:p>
            <a:pPr lvl="1"/>
            <a:r>
              <a:rPr lang="en-US" dirty="0" smtClean="0"/>
              <a:t>Freshwater Security</a:t>
            </a:r>
          </a:p>
          <a:p>
            <a:r>
              <a:rPr lang="en-US" dirty="0" smtClean="0"/>
              <a:t>Launched in March 2012</a:t>
            </a:r>
          </a:p>
          <a:p>
            <a:r>
              <a:rPr lang="en-US" dirty="0" smtClean="0"/>
              <a:t>Final decisions on full proposals at end of December this year</a:t>
            </a:r>
          </a:p>
          <a:p>
            <a:r>
              <a:rPr lang="en-US" dirty="0" smtClean="0"/>
              <a:t>20 Million Euro committed</a:t>
            </a:r>
            <a:endParaRPr lang="en-US" dirty="0"/>
          </a:p>
        </p:txBody>
      </p:sp>
      <p:pic>
        <p:nvPicPr>
          <p:cNvPr id="21506" name="Picture 2" descr="http://igfagcr.org/templates/img/bf_iof.png"/>
          <p:cNvPicPr>
            <a:picLocks noChangeAspect="1" noChangeArrowheads="1"/>
          </p:cNvPicPr>
          <p:nvPr/>
        </p:nvPicPr>
        <p:blipFill>
          <a:blip r:embed="rId2" cstate="print"/>
          <a:srcRect/>
          <a:stretch>
            <a:fillRect/>
          </a:stretch>
        </p:blipFill>
        <p:spPr bwMode="auto">
          <a:xfrm>
            <a:off x="6248400" y="5105400"/>
            <a:ext cx="2688297" cy="1524000"/>
          </a:xfrm>
          <a:prstGeom prst="rect">
            <a:avLst/>
          </a:prstGeom>
          <a:noFill/>
        </p:spPr>
      </p:pic>
      <p:sp>
        <p:nvSpPr>
          <p:cNvPr id="8" name="Rounded Rectangle 7"/>
          <p:cNvSpPr/>
          <p:nvPr/>
        </p:nvSpPr>
        <p:spPr>
          <a:xfrm>
            <a:off x="1600200" y="1905000"/>
            <a:ext cx="6400800" cy="25908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bg1"/>
                </a:solidFill>
              </a:rPr>
              <a:t>How did we get here?</a:t>
            </a:r>
            <a:endParaRPr lang="en-US" sz="3200" dirty="0">
              <a:solidFill>
                <a:schemeClr val="bg1"/>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Scoping Workshops</a:t>
            </a:r>
            <a:endParaRPr lang="en-US" dirty="0"/>
          </a:p>
        </p:txBody>
      </p:sp>
      <p:sp>
        <p:nvSpPr>
          <p:cNvPr id="3" name="Content Placeholder 2"/>
          <p:cNvSpPr>
            <a:spLocks noGrp="1"/>
          </p:cNvSpPr>
          <p:nvPr>
            <p:ph idx="1"/>
          </p:nvPr>
        </p:nvSpPr>
        <p:spPr/>
        <p:txBody>
          <a:bodyPr>
            <a:normAutofit lnSpcReduction="10000"/>
          </a:bodyPr>
          <a:lstStyle/>
          <a:p>
            <a:r>
              <a:rPr lang="en-US" dirty="0" smtClean="0"/>
              <a:t>October 2011</a:t>
            </a:r>
          </a:p>
          <a:p>
            <a:r>
              <a:rPr lang="en-US" dirty="0" smtClean="0"/>
              <a:t>London (coastal) &amp; Paris (freshwater)</a:t>
            </a:r>
          </a:p>
          <a:p>
            <a:r>
              <a:rPr lang="en-US" dirty="0" smtClean="0"/>
              <a:t>Bring together scientists and program officers from each country</a:t>
            </a:r>
          </a:p>
          <a:p>
            <a:r>
              <a:rPr lang="en-US" dirty="0" smtClean="0"/>
              <a:t>Requested (before hand):</a:t>
            </a:r>
          </a:p>
          <a:p>
            <a:pPr lvl="1"/>
            <a:r>
              <a:rPr lang="en-US" dirty="0" smtClean="0"/>
              <a:t>Desired outcomes</a:t>
            </a:r>
          </a:p>
          <a:p>
            <a:pPr lvl="1"/>
            <a:r>
              <a:rPr lang="en-US" dirty="0" smtClean="0"/>
              <a:t>Research themes, objectives, key questions</a:t>
            </a:r>
          </a:p>
          <a:p>
            <a:pPr lvl="1"/>
            <a:r>
              <a:rPr lang="en-US" dirty="0" smtClean="0"/>
              <a:t>How each organization can contribute (e.g., funding calls, potential facility access, etc.)</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Partnering with G8HORCs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Heads of Research Councils for the G8 states</a:t>
            </a:r>
          </a:p>
          <a:p>
            <a:r>
              <a:rPr lang="en-US" dirty="0" smtClean="0"/>
              <a:t>Previous multilateral funding </a:t>
            </a:r>
            <a:r>
              <a:rPr lang="en-US" dirty="0" err="1" smtClean="0"/>
              <a:t>programmes</a:t>
            </a:r>
            <a:endParaRPr lang="en-US" dirty="0" smtClean="0"/>
          </a:p>
          <a:p>
            <a:r>
              <a:rPr lang="en-US" dirty="0" smtClean="0"/>
              <a:t>Countries included:</a:t>
            </a:r>
          </a:p>
          <a:p>
            <a:pPr lvl="1"/>
            <a:r>
              <a:rPr lang="en-US" dirty="0" smtClean="0"/>
              <a:t>Canada</a:t>
            </a:r>
          </a:p>
          <a:p>
            <a:pPr lvl="1"/>
            <a:r>
              <a:rPr lang="en-US" dirty="0" smtClean="0"/>
              <a:t>France</a:t>
            </a:r>
          </a:p>
          <a:p>
            <a:pPr lvl="1"/>
            <a:r>
              <a:rPr lang="en-US" dirty="0" smtClean="0"/>
              <a:t>Germany</a:t>
            </a:r>
          </a:p>
          <a:p>
            <a:pPr lvl="1"/>
            <a:r>
              <a:rPr lang="en-US" dirty="0" smtClean="0"/>
              <a:t>Japan</a:t>
            </a:r>
          </a:p>
          <a:p>
            <a:pPr lvl="1"/>
            <a:r>
              <a:rPr lang="en-US" dirty="0" smtClean="0"/>
              <a:t>Russia</a:t>
            </a:r>
          </a:p>
          <a:p>
            <a:pPr lvl="1"/>
            <a:r>
              <a:rPr lang="en-US" dirty="0" smtClean="0"/>
              <a:t>United Kingdom</a:t>
            </a:r>
          </a:p>
          <a:p>
            <a:pPr lvl="1"/>
            <a:r>
              <a:rPr lang="en-US" dirty="0" smtClean="0"/>
              <a:t>USA</a:t>
            </a:r>
          </a:p>
          <a:p>
            <a:endParaRPr lang="en-US" dirty="0" smtClean="0"/>
          </a:p>
          <a:p>
            <a:pPr>
              <a:buNone/>
            </a:pPr>
            <a:endParaRPr lang="en-US" dirty="0" smtClean="0"/>
          </a:p>
        </p:txBody>
      </p:sp>
      <p:cxnSp>
        <p:nvCxnSpPr>
          <p:cNvPr id="5" name="Straight Arrow Connector 4"/>
          <p:cNvCxnSpPr/>
          <p:nvPr/>
        </p:nvCxnSpPr>
        <p:spPr>
          <a:xfrm>
            <a:off x="304800" y="6019800"/>
            <a:ext cx="45720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62000" y="5791200"/>
            <a:ext cx="7924800" cy="892552"/>
          </a:xfrm>
          <a:prstGeom prst="rect">
            <a:avLst/>
          </a:prstGeom>
          <a:noFill/>
        </p:spPr>
        <p:txBody>
          <a:bodyPr wrap="square" rtlCol="0">
            <a:spAutoFit/>
          </a:bodyPr>
          <a:lstStyle/>
          <a:p>
            <a:r>
              <a:rPr lang="en-US" sz="2600" dirty="0" smtClean="0">
                <a:solidFill>
                  <a:srgbClr val="FF0000"/>
                </a:solidFill>
              </a:rPr>
              <a:t>Allowed for Russian participation, greater monetary contributions, and a framework that we could work from</a:t>
            </a:r>
            <a:endParaRPr lang="en-US" sz="26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GB" sz="3600" b="1" dirty="0" smtClean="0"/>
              <a:t>IOF Themes</a:t>
            </a:r>
            <a:endParaRPr lang="en-GB" sz="3600" b="1" dirty="0"/>
          </a:p>
        </p:txBody>
      </p:sp>
      <p:sp>
        <p:nvSpPr>
          <p:cNvPr id="3" name="Content Placeholder 2"/>
          <p:cNvSpPr>
            <a:spLocks noGrp="1"/>
          </p:cNvSpPr>
          <p:nvPr>
            <p:ph sz="half" idx="1"/>
          </p:nvPr>
        </p:nvSpPr>
        <p:spPr>
          <a:xfrm>
            <a:off x="467544" y="1340768"/>
            <a:ext cx="4038600" cy="3268960"/>
          </a:xfrm>
        </p:spPr>
        <p:txBody>
          <a:bodyPr>
            <a:normAutofit/>
          </a:bodyPr>
          <a:lstStyle/>
          <a:p>
            <a:pPr marL="0" indent="0">
              <a:buNone/>
            </a:pPr>
            <a:r>
              <a:rPr lang="en-GB" b="1" dirty="0" smtClean="0"/>
              <a:t>Freshwater Security</a:t>
            </a:r>
            <a:endParaRPr lang="de-DE" u="sng" dirty="0" smtClean="0"/>
          </a:p>
          <a:p>
            <a:pPr marL="457200" lvl="1" indent="0">
              <a:buNone/>
            </a:pPr>
            <a:r>
              <a:rPr lang="de-DE" u="sng" dirty="0" smtClean="0"/>
              <a:t>WP1: </a:t>
            </a:r>
            <a:r>
              <a:rPr lang="de-DE" dirty="0" smtClean="0"/>
              <a:t>Identification </a:t>
            </a:r>
            <a:r>
              <a:rPr lang="de-DE" dirty="0"/>
              <a:t>and characterization of the interactions between natural processes </a:t>
            </a:r>
            <a:r>
              <a:rPr lang="de-DE" dirty="0" smtClean="0"/>
              <a:t>and </a:t>
            </a:r>
            <a:r>
              <a:rPr lang="de-DE" dirty="0"/>
              <a:t>human </a:t>
            </a:r>
            <a:r>
              <a:rPr lang="de-DE" dirty="0" smtClean="0"/>
              <a:t>practices </a:t>
            </a:r>
            <a:r>
              <a:rPr lang="de-DE" dirty="0"/>
              <a:t>that govern water budgeting in selected regions. </a:t>
            </a:r>
            <a:endParaRPr lang="en-GB" dirty="0"/>
          </a:p>
        </p:txBody>
      </p:sp>
      <p:sp>
        <p:nvSpPr>
          <p:cNvPr id="6" name="Content Placeholder 5"/>
          <p:cNvSpPr>
            <a:spLocks noGrp="1"/>
          </p:cNvSpPr>
          <p:nvPr>
            <p:ph sz="half" idx="2"/>
          </p:nvPr>
        </p:nvSpPr>
        <p:spPr>
          <a:xfrm>
            <a:off x="4644008" y="1412776"/>
            <a:ext cx="4038600" cy="4453955"/>
          </a:xfrm>
        </p:spPr>
        <p:txBody>
          <a:bodyPr>
            <a:normAutofit/>
          </a:bodyPr>
          <a:lstStyle/>
          <a:p>
            <a:pPr marL="0" lvl="1" indent="0">
              <a:buNone/>
            </a:pPr>
            <a:endParaRPr lang="de-DE" u="sng" dirty="0" smtClean="0"/>
          </a:p>
          <a:p>
            <a:pPr marL="0" lvl="1" indent="0">
              <a:buNone/>
            </a:pPr>
            <a:endParaRPr lang="de-DE" u="sng" dirty="0"/>
          </a:p>
          <a:p>
            <a:pPr marL="0" lvl="1" indent="0">
              <a:buNone/>
            </a:pPr>
            <a:r>
              <a:rPr lang="de-DE" u="sng" dirty="0" smtClean="0"/>
              <a:t>WP2</a:t>
            </a:r>
            <a:r>
              <a:rPr lang="de-DE" dirty="0" smtClean="0"/>
              <a:t>: </a:t>
            </a:r>
            <a:r>
              <a:rPr lang="de-DE" dirty="0"/>
              <a:t>Development of approaches that support the evolution of resilient communities/regions through improved seasonal </a:t>
            </a:r>
            <a:r>
              <a:rPr lang="de-DE" dirty="0" smtClean="0"/>
              <a:t>forecasting </a:t>
            </a:r>
            <a:r>
              <a:rPr lang="de-DE" dirty="0"/>
              <a:t>of droughts, taking into account natural </a:t>
            </a:r>
            <a:r>
              <a:rPr lang="de-DE" dirty="0" smtClean="0"/>
              <a:t>and </a:t>
            </a:r>
            <a:r>
              <a:rPr lang="de-DE" dirty="0"/>
              <a:t>socio-economic drivers identified </a:t>
            </a:r>
            <a:r>
              <a:rPr lang="de-DE" dirty="0" smtClean="0"/>
              <a:t>in WP1</a:t>
            </a:r>
            <a:endParaRPr lang="en-GB" dirty="0" smtClean="0"/>
          </a:p>
        </p:txBody>
      </p:sp>
      <p:pic>
        <p:nvPicPr>
          <p:cNvPr id="5" name="Picture 14" descr="drough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4417" y="4740275"/>
            <a:ext cx="2159000"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747050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GB" sz="3600" b="1" dirty="0" smtClean="0"/>
              <a:t>IOF Themes</a:t>
            </a:r>
            <a:endParaRPr lang="en-GB" sz="3600" b="1" dirty="0"/>
          </a:p>
        </p:txBody>
      </p:sp>
      <p:sp>
        <p:nvSpPr>
          <p:cNvPr id="3" name="Content Placeholder 2"/>
          <p:cNvSpPr>
            <a:spLocks noGrp="1"/>
          </p:cNvSpPr>
          <p:nvPr>
            <p:ph sz="half" idx="1"/>
          </p:nvPr>
        </p:nvSpPr>
        <p:spPr>
          <a:xfrm>
            <a:off x="467544" y="1340768"/>
            <a:ext cx="4038600" cy="4525963"/>
          </a:xfrm>
        </p:spPr>
        <p:txBody>
          <a:bodyPr>
            <a:normAutofit fontScale="92500" lnSpcReduction="20000"/>
          </a:bodyPr>
          <a:lstStyle/>
          <a:p>
            <a:pPr marL="0" indent="0">
              <a:buNone/>
            </a:pPr>
            <a:r>
              <a:rPr lang="en-GB" sz="3100" b="1" dirty="0" smtClean="0"/>
              <a:t>Coastal Vulnerability</a:t>
            </a:r>
            <a:endParaRPr lang="en-GB" sz="3100" i="1" dirty="0" smtClean="0"/>
          </a:p>
        </p:txBody>
      </p:sp>
      <p:sp>
        <p:nvSpPr>
          <p:cNvPr id="6" name="Content Placeholder 5"/>
          <p:cNvSpPr>
            <a:spLocks noGrp="1"/>
          </p:cNvSpPr>
          <p:nvPr>
            <p:ph sz="half" idx="2"/>
          </p:nvPr>
        </p:nvSpPr>
        <p:spPr>
          <a:xfrm>
            <a:off x="4724400" y="1977677"/>
            <a:ext cx="4038600" cy="3127723"/>
          </a:xfrm>
        </p:spPr>
        <p:txBody>
          <a:bodyPr>
            <a:normAutofit fontScale="92500" lnSpcReduction="20000"/>
          </a:bodyPr>
          <a:lstStyle/>
          <a:p>
            <a:endParaRPr lang="de-DE" u="sng" dirty="0" smtClean="0"/>
          </a:p>
          <a:p>
            <a:endParaRPr lang="de-DE" u="sng" dirty="0"/>
          </a:p>
          <a:p>
            <a:r>
              <a:rPr lang="de-DE" u="sng" dirty="0" smtClean="0"/>
              <a:t>WP2: </a:t>
            </a:r>
            <a:r>
              <a:rPr lang="de-DE" dirty="0" smtClean="0"/>
              <a:t>Development </a:t>
            </a:r>
            <a:r>
              <a:rPr lang="de-DE" dirty="0"/>
              <a:t>of predictive frameworks and adaptive coastal management strategies that support the evolution of resilient coastal communities. </a:t>
            </a:r>
            <a:endParaRPr lang="en-GB" dirty="0"/>
          </a:p>
        </p:txBody>
      </p:sp>
      <p:pic>
        <p:nvPicPr>
          <p:cNvPr id="4" name="Picture 13" descr="coastal wav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4362054"/>
            <a:ext cx="2987280" cy="2267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txBox="1">
            <a:spLocks/>
          </p:cNvSpPr>
          <p:nvPr/>
        </p:nvSpPr>
        <p:spPr>
          <a:xfrm>
            <a:off x="609600" y="1447800"/>
            <a:ext cx="4038600" cy="2514600"/>
          </a:xfrm>
          <a:prstGeom prst="rect">
            <a:avLst/>
          </a:prstGeom>
        </p:spPr>
        <p:txBody>
          <a:bodyPr vert="horz" lIns="91440" tIns="45720" rIns="91440" bIns="45720" rtlCol="0">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de-DE" sz="2800" b="0" i="0" u="sng"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de-DE" sz="2800" b="0" i="0" u="sng"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DE" sz="2800" b="0" i="0" u="sng" strike="noStrike" kern="1200" cap="none" spc="0" normalizeH="0" baseline="0" noProof="0" dirty="0" smtClean="0">
                <a:ln>
                  <a:noFill/>
                </a:ln>
                <a:solidFill>
                  <a:schemeClr val="tx1"/>
                </a:solidFill>
                <a:effectLst/>
                <a:uLnTx/>
                <a:uFillTx/>
                <a:latin typeface="+mn-lt"/>
                <a:ea typeface="+mn-ea"/>
                <a:cs typeface="+mn-cs"/>
              </a:rPr>
              <a:t>WP1: </a:t>
            </a:r>
            <a:r>
              <a:rPr kumimoji="0" lang="de-DE" sz="2800" b="0" i="0" u="none" strike="noStrike" kern="1200" cap="none" spc="0" normalizeH="0" baseline="0" noProof="0" dirty="0" smtClean="0">
                <a:ln>
                  <a:noFill/>
                </a:ln>
                <a:solidFill>
                  <a:schemeClr val="tx1"/>
                </a:solidFill>
                <a:effectLst/>
                <a:uLnTx/>
                <a:uFillTx/>
                <a:latin typeface="+mn-lt"/>
                <a:ea typeface="+mn-ea"/>
                <a:cs typeface="+mn-cs"/>
              </a:rPr>
              <a:t>Characterisation of natural processes and human interactions that govern coastal vulnerability and resilience. </a:t>
            </a:r>
          </a:p>
        </p:txBody>
      </p:sp>
      <p:sp>
        <p:nvSpPr>
          <p:cNvPr id="7" name="Rounded Rectangle 6"/>
          <p:cNvSpPr/>
          <p:nvPr/>
        </p:nvSpPr>
        <p:spPr>
          <a:xfrm>
            <a:off x="1905000" y="2362200"/>
            <a:ext cx="5334000" cy="25146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smtClean="0">
                <a:solidFill>
                  <a:schemeClr val="bg1"/>
                </a:solidFill>
              </a:rPr>
              <a:t>What makes the Belmont Forum </a:t>
            </a:r>
          </a:p>
          <a:p>
            <a:pPr algn="ctr"/>
            <a:r>
              <a:rPr lang="en-US" sz="2600" dirty="0" smtClean="0">
                <a:solidFill>
                  <a:schemeClr val="bg1"/>
                </a:solidFill>
              </a:rPr>
              <a:t>IOF special?</a:t>
            </a:r>
            <a:endParaRPr lang="en-US" sz="2600" dirty="0">
              <a:solidFill>
                <a:schemeClr val="bg1"/>
              </a:solidFill>
            </a:endParaRPr>
          </a:p>
        </p:txBody>
      </p:sp>
    </p:spTree>
    <p:extLst>
      <p:ext uri="{BB962C8B-B14F-4D97-AF65-F5344CB8AC3E}">
        <p14:creationId xmlns:p14="http://schemas.microsoft.com/office/powerpoint/2010/main" val="18912252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944</TotalTime>
  <Words>992</Words>
  <Application>Microsoft Macintosh PowerPoint</Application>
  <PresentationFormat>On-screen Show (4:3)</PresentationFormat>
  <Paragraphs>161</Paragraphs>
  <Slides>23</Slides>
  <Notes>4</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What is the Belmont Forum?</vt:lpstr>
      <vt:lpstr>Current Membership</vt:lpstr>
      <vt:lpstr>The Belmont Challenge</vt:lpstr>
      <vt:lpstr>Belmont Forum International Opportunities Fund</vt:lpstr>
      <vt:lpstr>Scoping Workshops</vt:lpstr>
      <vt:lpstr>Partnering with G8HORCs</vt:lpstr>
      <vt:lpstr>IOF Themes</vt:lpstr>
      <vt:lpstr>IOF Themes</vt:lpstr>
      <vt:lpstr>IOF Details  (&amp; why BF is different)</vt:lpstr>
      <vt:lpstr>Mechanism</vt:lpstr>
      <vt:lpstr>Research Matching</vt:lpstr>
      <vt:lpstr>Information Dissemination</vt:lpstr>
      <vt:lpstr>Timeline</vt:lpstr>
      <vt:lpstr>IOF Stats</vt:lpstr>
      <vt:lpstr>Moving Forward</vt:lpstr>
      <vt:lpstr>The Next Potential IOFs</vt:lpstr>
      <vt:lpstr> Food security and energy usage</vt:lpstr>
      <vt:lpstr>Arctic Science</vt:lpstr>
      <vt:lpstr>Research and e-infrastructures</vt:lpstr>
      <vt:lpstr>Hazard and Extreme Events</vt:lpstr>
      <vt:lpstr>Upcoming Opportunities for Engagement</vt:lpstr>
      <vt:lpstr>Thank you for your attention!</vt:lpstr>
    </vt:vector>
  </TitlesOfParts>
  <Company>National Science Foundation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Erika von Schneidemesser</dc:creator>
  <cp:lastModifiedBy>Maria Uhle</cp:lastModifiedBy>
  <cp:revision>52</cp:revision>
  <dcterms:created xsi:type="dcterms:W3CDTF">2012-08-16T21:17:41Z</dcterms:created>
  <dcterms:modified xsi:type="dcterms:W3CDTF">2012-08-30T14:05:15Z</dcterms:modified>
</cp:coreProperties>
</file>